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76" r:id="rId2"/>
    <p:sldMasterId id="2147483681" r:id="rId3"/>
  </p:sldMasterIdLst>
  <p:notesMasterIdLst>
    <p:notesMasterId r:id="rId20"/>
  </p:notesMasterIdLst>
  <p:sldIdLst>
    <p:sldId id="257" r:id="rId4"/>
    <p:sldId id="335" r:id="rId5"/>
    <p:sldId id="345" r:id="rId6"/>
    <p:sldId id="360" r:id="rId7"/>
    <p:sldId id="361" r:id="rId8"/>
    <p:sldId id="363" r:id="rId9"/>
    <p:sldId id="364" r:id="rId10"/>
    <p:sldId id="371" r:id="rId11"/>
    <p:sldId id="365" r:id="rId12"/>
    <p:sldId id="362" r:id="rId13"/>
    <p:sldId id="366" r:id="rId14"/>
    <p:sldId id="367" r:id="rId15"/>
    <p:sldId id="368" r:id="rId16"/>
    <p:sldId id="369" r:id="rId17"/>
    <p:sldId id="370" r:id="rId18"/>
    <p:sldId id="280" r:id="rId19"/>
  </p:sldIdLst>
  <p:sldSz cx="9144000" cy="6858000" type="screen4x3"/>
  <p:notesSz cx="6858000" cy="9144000"/>
  <p:custDataLst>
    <p:tags r:id="rId2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39" userDrawn="1">
          <p15:clr>
            <a:srgbClr val="A4A3A4"/>
          </p15:clr>
        </p15:guide>
        <p15:guide id="2" pos="2993" userDrawn="1">
          <p15:clr>
            <a:srgbClr val="A4A3A4"/>
          </p15:clr>
        </p15:guide>
        <p15:guide id="3" pos="2766" userDrawn="1">
          <p15:clr>
            <a:srgbClr val="A4A3A4"/>
          </p15:clr>
        </p15:guide>
        <p15:guide id="4" pos="5420" userDrawn="1">
          <p15:clr>
            <a:srgbClr val="A4A3A4"/>
          </p15:clr>
        </p15:guide>
        <p15:guide id="6" orient="horz" pos="3654" userDrawn="1">
          <p15:clr>
            <a:srgbClr val="A4A3A4"/>
          </p15:clr>
        </p15:guide>
        <p15:guide id="7" pos="32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achary Tofias" initials="ZNT [6]" lastIdx="1" clrIdx="6"/>
  <p:cmAuthor id="1" name="Shannon Lawrence" initials="SL" lastIdx="1" clrIdx="0"/>
  <p:cmAuthor id="8" name="Zachary Tofias" initials="ZNT [7]" lastIdx="1" clrIdx="7"/>
  <p:cmAuthor id="2" name="Zachary Tofias" initials="ZNT" lastIdx="1" clrIdx="1"/>
  <p:cmAuthor id="9" name="Kathrin Zeller" initials="KZ" lastIdx="1" clrIdx="8"/>
  <p:cmAuthor id="3" name="Zachary Tofias" initials="ZNT [2]" lastIdx="1" clrIdx="2"/>
  <p:cmAuthor id="10" name="Jocelyne Bia" initials="JB" lastIdx="2" clrIdx="9">
    <p:extLst>
      <p:ext uri="{19B8F6BF-5375-455C-9EA6-DF929625EA0E}">
        <p15:presenceInfo xmlns:p15="http://schemas.microsoft.com/office/powerpoint/2012/main" userId="S::jocelyne.bia@adbioresources.org::103518bd-aab8-4d8e-ac70-20fda04d73f5" providerId="AD"/>
      </p:ext>
    </p:extLst>
  </p:cmAuthor>
  <p:cmAuthor id="4" name="Zachary Tofias" initials="ZNT [3]" lastIdx="1" clrIdx="3"/>
  <p:cmAuthor id="5" name="Zachary Tofias" initials="ZNT [4]" lastIdx="1" clrIdx="4"/>
  <p:cmAuthor id="6" name="Zachary Tofias" initials="ZNT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815"/>
    <a:srgbClr val="FFFFFF"/>
    <a:srgbClr val="9D9FA1"/>
    <a:srgbClr val="98C93C"/>
    <a:srgbClr val="DDE4E6"/>
    <a:srgbClr val="009DA5"/>
    <a:srgbClr val="EE4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5" autoAdjust="0"/>
    <p:restoredTop sz="93011" autoAdjust="0"/>
  </p:normalViewPr>
  <p:slideViewPr>
    <p:cSldViewPr snapToGrid="0">
      <p:cViewPr varScale="1">
        <p:scale>
          <a:sx n="106" d="100"/>
          <a:sy n="106" d="100"/>
        </p:scale>
        <p:origin x="1386" y="78"/>
      </p:cViewPr>
      <p:guideLst>
        <p:guide pos="339"/>
        <p:guide pos="2993"/>
        <p:guide pos="2766"/>
        <p:guide pos="5420"/>
        <p:guide orient="horz" pos="3654"/>
        <p:guide pos="3219"/>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3985A-DB75-4630-A264-F4502BA8DB39}" type="datetimeFigureOut">
              <a:rPr lang="en-GB" smtClean="0"/>
              <a:t>25/11/2021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D9F97-A219-4BF4-9BD6-9782ED0ABD7B}" type="slidenum">
              <a:rPr lang="en-GB" smtClean="0"/>
              <a:t>‹#›</a:t>
            </a:fld>
            <a:endParaRPr lang="en-GB" dirty="0"/>
          </a:p>
        </p:txBody>
      </p:sp>
    </p:spTree>
    <p:extLst>
      <p:ext uri="{BB962C8B-B14F-4D97-AF65-F5344CB8AC3E}">
        <p14:creationId xmlns:p14="http://schemas.microsoft.com/office/powerpoint/2010/main" val="105809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64B4DC-7517-714F-8B93-E2F95AA66B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91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11</a:t>
            </a:fld>
            <a:endParaRPr lang="en-GB" dirty="0"/>
          </a:p>
        </p:txBody>
      </p:sp>
    </p:spTree>
    <p:extLst>
      <p:ext uri="{BB962C8B-B14F-4D97-AF65-F5344CB8AC3E}">
        <p14:creationId xmlns:p14="http://schemas.microsoft.com/office/powerpoint/2010/main" val="4036801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12</a:t>
            </a:fld>
            <a:endParaRPr lang="en-GB" dirty="0"/>
          </a:p>
        </p:txBody>
      </p:sp>
    </p:spTree>
    <p:extLst>
      <p:ext uri="{BB962C8B-B14F-4D97-AF65-F5344CB8AC3E}">
        <p14:creationId xmlns:p14="http://schemas.microsoft.com/office/powerpoint/2010/main" val="148904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13</a:t>
            </a:fld>
            <a:endParaRPr lang="en-GB" dirty="0"/>
          </a:p>
        </p:txBody>
      </p:sp>
    </p:spTree>
    <p:extLst>
      <p:ext uri="{BB962C8B-B14F-4D97-AF65-F5344CB8AC3E}">
        <p14:creationId xmlns:p14="http://schemas.microsoft.com/office/powerpoint/2010/main" val="340463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14</a:t>
            </a:fld>
            <a:endParaRPr lang="en-GB" dirty="0"/>
          </a:p>
        </p:txBody>
      </p:sp>
    </p:spTree>
    <p:extLst>
      <p:ext uri="{BB962C8B-B14F-4D97-AF65-F5344CB8AC3E}">
        <p14:creationId xmlns:p14="http://schemas.microsoft.com/office/powerpoint/2010/main" val="279164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15</a:t>
            </a:fld>
            <a:endParaRPr lang="en-GB" dirty="0"/>
          </a:p>
        </p:txBody>
      </p:sp>
    </p:spTree>
    <p:extLst>
      <p:ext uri="{BB962C8B-B14F-4D97-AF65-F5344CB8AC3E}">
        <p14:creationId xmlns:p14="http://schemas.microsoft.com/office/powerpoint/2010/main" val="306777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64B4DC-7517-714F-8B93-E2F95AA66B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143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3</a:t>
            </a:fld>
            <a:endParaRPr lang="en-GB" dirty="0"/>
          </a:p>
        </p:txBody>
      </p:sp>
    </p:spTree>
    <p:extLst>
      <p:ext uri="{BB962C8B-B14F-4D97-AF65-F5344CB8AC3E}">
        <p14:creationId xmlns:p14="http://schemas.microsoft.com/office/powerpoint/2010/main" val="311768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4</a:t>
            </a:fld>
            <a:endParaRPr lang="en-GB" dirty="0"/>
          </a:p>
        </p:txBody>
      </p:sp>
    </p:spTree>
    <p:extLst>
      <p:ext uri="{BB962C8B-B14F-4D97-AF65-F5344CB8AC3E}">
        <p14:creationId xmlns:p14="http://schemas.microsoft.com/office/powerpoint/2010/main" val="409214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5</a:t>
            </a:fld>
            <a:endParaRPr lang="en-GB" dirty="0"/>
          </a:p>
        </p:txBody>
      </p:sp>
    </p:spTree>
    <p:extLst>
      <p:ext uri="{BB962C8B-B14F-4D97-AF65-F5344CB8AC3E}">
        <p14:creationId xmlns:p14="http://schemas.microsoft.com/office/powerpoint/2010/main" val="174072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Humans directly or indirectly generate over 105 billion tonnes of organic wastes globally each year, all of which release harmful methane and other greenhouse gas emissions directly into the atmosphere as they decompose. These organic wastes include food waste, sewage and garden wastes, food and drink processing wastes, and farm and agricultural wastes.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WBA advocates for the collection of organic wastes and materials, and their treatment through technologies such as anaerobic digestion (AD), which turns them into renewable energy, bio-CO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natural fertilisers, and other valuable bio-products.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Today only 2% of these are treated and recycled.  Over the first decade in the atmosphere, one tonne of methane is the equivalent of 86 tonnes of 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If we do not cut methane emissions from organic wastes, then a climate catastrophe is unavoidable. Bodies such as the IEA and the European Commission have been strongly demanding more attention to the methane threat, with the EU having recently published its Methane Strategy. By managing all organic wastes as important bioresources through technologies such as AD for the generation of biogas, bio-fertilisers, bio-CO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and other valuable bio-products, we can cut global GHG emissions by 10% by 2030, starting now.</a:t>
            </a:r>
          </a:p>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6</a:t>
            </a:fld>
            <a:endParaRPr lang="en-GB" dirty="0"/>
          </a:p>
        </p:txBody>
      </p:sp>
    </p:spTree>
    <p:extLst>
      <p:ext uri="{BB962C8B-B14F-4D97-AF65-F5344CB8AC3E}">
        <p14:creationId xmlns:p14="http://schemas.microsoft.com/office/powerpoint/2010/main" val="196850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Humans directly or indirectly generate over 105 billion tonnes of organic wastes globally each year, all of which release harmful methane and other greenhouse gas emissions directly into the atmosphere as they decompose. These organic wastes include food waste, sewage and garden wastes, food and drink processing wastes, and farm and agricultural wastes.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WBA advocates for the collection of organic wastes and materials, and their treatment through technologies such as anaerobic digestion (AD), which turns them into renewable energy, bio-CO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natural fertilisers, and other valuable bio-products.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Today only 2% of these are treated and recycled.  Over the first decade in the atmosphere, one tonne of methane is the equivalent of 86 tonnes of 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If we do not cut methane emissions from organic wastes, then a climate catastrophe is unavoidable. Bodies such as the IEA and the European Commission have been strongly demanding more attention to the methane threat, with the EU having recently published its Methane Strategy. By managing all organic wastes as important bioresources through technologies such as AD for the generation of biogas, bio-fertilisers, bio-CO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and other valuable bio-products, we can cut global GHG emissions by 10% by 2030, starting now.</a:t>
            </a:r>
          </a:p>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7</a:t>
            </a:fld>
            <a:endParaRPr lang="en-GB" dirty="0"/>
          </a:p>
        </p:txBody>
      </p:sp>
    </p:spTree>
    <p:extLst>
      <p:ext uri="{BB962C8B-B14F-4D97-AF65-F5344CB8AC3E}">
        <p14:creationId xmlns:p14="http://schemas.microsoft.com/office/powerpoint/2010/main" val="225232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8</a:t>
            </a:fld>
            <a:endParaRPr lang="en-GB" dirty="0"/>
          </a:p>
        </p:txBody>
      </p:sp>
    </p:spTree>
    <p:extLst>
      <p:ext uri="{BB962C8B-B14F-4D97-AF65-F5344CB8AC3E}">
        <p14:creationId xmlns:p14="http://schemas.microsoft.com/office/powerpoint/2010/main" val="28891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Humans directly or indirectly generate over 105 billion tonnes of organic wastes globally each year, all of which release harmful methane and other greenhouse gas emissions directly into the atmosphere as they decompose. These organic wastes include food waste, sewage and garden wastes, food and drink processing wastes, and farm and agricultural wastes.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WBA advocates for the collection of organic wastes and materials, and their treatment through technologies such as anaerobic digestion (AD), which turns them into renewable energy, bio-CO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natural fertilisers, and other valuable bio-products.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Today only 2% of these are treated and recycled.  Over the first decade in the atmosphere, one tonne of methane is the equivalent of 86 tonnes of 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If we do not cut methane emissions from organic wastes, then a climate catastrophe is unavoidable. Bodies such as the IEA and the European Commission have been strongly demanding more attention to the methane threat, with the EU having recently published its Methane Strategy. By managing all organic wastes as important bioresources through technologies such as AD for the generation of biogas, bio-fertilisers, bio-CO</a:t>
            </a:r>
            <a:r>
              <a:rPr lang="en-GB" sz="1800" baseline="-25000" dirty="0">
                <a:effectLst/>
                <a:latin typeface="Calibri" panose="020F0502020204030204" pitchFamily="34" charset="0"/>
                <a:ea typeface="Calibri" panose="020F0502020204030204" pitchFamily="34" charset="0"/>
              </a:rPr>
              <a:t>2</a:t>
            </a:r>
            <a:r>
              <a:rPr lang="en-GB" sz="1800" dirty="0">
                <a:effectLst/>
                <a:latin typeface="Calibri" panose="020F0502020204030204" pitchFamily="34" charset="0"/>
                <a:ea typeface="Calibri" panose="020F0502020204030204" pitchFamily="34" charset="0"/>
              </a:rPr>
              <a:t>, and other valuable bio-products, we can cut global GHG emissions by 10% by 2030, starting now.</a:t>
            </a:r>
          </a:p>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9</a:t>
            </a:fld>
            <a:endParaRPr lang="en-GB" dirty="0"/>
          </a:p>
        </p:txBody>
      </p:sp>
    </p:spTree>
    <p:extLst>
      <p:ext uri="{BB962C8B-B14F-4D97-AF65-F5344CB8AC3E}">
        <p14:creationId xmlns:p14="http://schemas.microsoft.com/office/powerpoint/2010/main" val="258962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2D9F97-A219-4BF4-9BD6-9782ED0ABD7B}" type="slidenum">
              <a:rPr lang="en-GB" smtClean="0"/>
              <a:t>10</a:t>
            </a:fld>
            <a:endParaRPr lang="en-GB" dirty="0"/>
          </a:p>
        </p:txBody>
      </p:sp>
    </p:spTree>
    <p:extLst>
      <p:ext uri="{BB962C8B-B14F-4D97-AF65-F5344CB8AC3E}">
        <p14:creationId xmlns:p14="http://schemas.microsoft.com/office/powerpoint/2010/main" val="371446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4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pc="140"/>
            </a:lvl1pPr>
          </a:lstStyle>
          <a:p>
            <a:pPr lvl="0"/>
            <a:r>
              <a:rPr lang="en-GB" dirty="0"/>
              <a:t>Click to edit Master text styles</a:t>
            </a:r>
          </a:p>
        </p:txBody>
      </p:sp>
    </p:spTree>
    <p:extLst>
      <p:ext uri="{BB962C8B-B14F-4D97-AF65-F5344CB8AC3E}">
        <p14:creationId xmlns:p14="http://schemas.microsoft.com/office/powerpoint/2010/main" val="12427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4660" y="1395412"/>
            <a:ext cx="8399748" cy="666861"/>
          </a:xfrm>
        </p:spPr>
        <p:txBody>
          <a:bodyPr lIns="0">
            <a:normAutofit/>
          </a:bodyPr>
          <a:lstStyle>
            <a:lvl1pPr algn="l">
              <a:defRPr sz="2500" b="0" i="0" spc="140">
                <a:solidFill>
                  <a:schemeClr val="tx1">
                    <a:lumMod val="75000"/>
                    <a:lumOff val="25000"/>
                  </a:schemeClr>
                </a:solidFill>
                <a:latin typeface="Arial"/>
              </a:defRPr>
            </a:lvl1pPr>
          </a:lstStyle>
          <a:p>
            <a:r>
              <a:rPr lang="en-GB" dirty="0"/>
              <a:t>Click to edit Master title style</a:t>
            </a:r>
            <a:endParaRPr lang="en-US" dirty="0"/>
          </a:p>
        </p:txBody>
      </p:sp>
      <p:sp>
        <p:nvSpPr>
          <p:cNvPr id="7" name="Text Placeholder 2"/>
          <p:cNvSpPr>
            <a:spLocks noGrp="1"/>
          </p:cNvSpPr>
          <p:nvPr>
            <p:ph type="body" idx="10"/>
          </p:nvPr>
        </p:nvSpPr>
        <p:spPr>
          <a:xfrm>
            <a:off x="364660" y="2466615"/>
            <a:ext cx="4029486" cy="3245272"/>
          </a:xfrm>
        </p:spPr>
        <p:txBody>
          <a:bodyPr lIns="0" tIns="0" rIns="0" bIns="0">
            <a:noAutofit/>
          </a:bodyPr>
          <a:lstStyle>
            <a:lvl1pPr marL="0" indent="0" algn="l">
              <a:lnSpc>
                <a:spcPct val="100000"/>
              </a:lnSpc>
              <a:spcBef>
                <a:spcPts val="400"/>
              </a:spcBef>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8" name="Picture Placeholder 2"/>
          <p:cNvSpPr>
            <a:spLocks noGrp="1"/>
          </p:cNvSpPr>
          <p:nvPr>
            <p:ph type="pic" idx="11"/>
          </p:nvPr>
        </p:nvSpPr>
        <p:spPr>
          <a:xfrm>
            <a:off x="4577518" y="2466615"/>
            <a:ext cx="4186890" cy="3245272"/>
          </a:xfrm>
        </p:spPr>
        <p:txBody>
          <a:bodyPr lIns="0" tIns="0" rIns="0" bIns="0" rtlCol="0">
            <a:noAutofit/>
          </a:bodyPr>
          <a:lstStyle>
            <a:lvl1pPr marL="0" indent="0">
              <a:spcBef>
                <a:spcPts val="0"/>
              </a:spcBef>
              <a:buNone/>
              <a:defRPr sz="1800" spc="140">
                <a:solidFill>
                  <a:schemeClr val="tx1">
                    <a:lumMod val="75000"/>
                    <a:lumOff val="2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36088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4660" y="1395412"/>
            <a:ext cx="8399748" cy="666861"/>
          </a:xfrm>
        </p:spPr>
        <p:txBody>
          <a:bodyPr lIns="0" tIns="0" rIns="0" bIns="0">
            <a:noAutofit/>
          </a:bodyPr>
          <a:lstStyle>
            <a:lvl1pPr algn="l">
              <a:defRPr sz="2500" spc="140">
                <a:solidFill>
                  <a:schemeClr val="tx1">
                    <a:lumMod val="75000"/>
                    <a:lumOff val="25000"/>
                  </a:schemeClr>
                </a:solidFill>
                <a:latin typeface="Arial"/>
              </a:defRPr>
            </a:lvl1pPr>
          </a:lstStyle>
          <a:p>
            <a:r>
              <a:rPr lang="en-GB" dirty="0"/>
              <a:t>Click to edit Master title style</a:t>
            </a:r>
            <a:endParaRPr lang="en-US" dirty="0"/>
          </a:p>
        </p:txBody>
      </p:sp>
      <p:sp>
        <p:nvSpPr>
          <p:cNvPr id="7" name="Text Placeholder 2"/>
          <p:cNvSpPr>
            <a:spLocks noGrp="1"/>
          </p:cNvSpPr>
          <p:nvPr>
            <p:ph type="body" idx="10"/>
          </p:nvPr>
        </p:nvSpPr>
        <p:spPr>
          <a:xfrm>
            <a:off x="364660" y="2466615"/>
            <a:ext cx="8399748" cy="3211313"/>
          </a:xfrm>
        </p:spPr>
        <p:txBody>
          <a:bodyPr lIns="0" tIns="0" rIns="0" bIns="0" numCol="2">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0"/>
            <a:endParaRPr lang="en-GB" dirty="0"/>
          </a:p>
          <a:p>
            <a:pPr lvl="0"/>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106914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FC4FA1-EB75-46A8-B837-83024F76A0B9}"/>
              </a:ext>
            </a:extLst>
          </p:cNvPr>
          <p:cNvSpPr>
            <a:spLocks noGrp="1"/>
          </p:cNvSpPr>
          <p:nvPr>
            <p:ph type="dt" sz="half" idx="10"/>
          </p:nvPr>
        </p:nvSpPr>
        <p:spPr/>
        <p:txBody>
          <a:bodyPr/>
          <a:lstStyle>
            <a:lvl1pPr>
              <a:defRPr/>
            </a:lvl1pPr>
          </a:lstStyle>
          <a:p>
            <a:pPr>
              <a:defRPr/>
            </a:pPr>
            <a:fld id="{EDCFF6D1-2D4C-8042-9C44-0A3751B91F55}" type="datetimeFigureOut">
              <a:rPr lang="en-GB"/>
              <a:pPr>
                <a:defRPr/>
              </a:pPr>
              <a:t>25/11/2021</a:t>
            </a:fld>
            <a:endParaRPr lang="en-GB"/>
          </a:p>
        </p:txBody>
      </p:sp>
      <p:sp>
        <p:nvSpPr>
          <p:cNvPr id="5" name="Footer Placeholder 4">
            <a:extLst>
              <a:ext uri="{FF2B5EF4-FFF2-40B4-BE49-F238E27FC236}">
                <a16:creationId xmlns:a16="http://schemas.microsoft.com/office/drawing/2014/main" id="{33FC3DD8-2DE2-451C-B249-706995B3D48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B6A274F-CE29-4B24-816D-D81DFDEBE0F1}"/>
              </a:ext>
            </a:extLst>
          </p:cNvPr>
          <p:cNvSpPr>
            <a:spLocks noGrp="1"/>
          </p:cNvSpPr>
          <p:nvPr>
            <p:ph type="sldNum" sz="quarter" idx="12"/>
          </p:nvPr>
        </p:nvSpPr>
        <p:spPr/>
        <p:txBody>
          <a:bodyPr/>
          <a:lstStyle>
            <a:lvl1pPr>
              <a:defRPr/>
            </a:lvl1pPr>
          </a:lstStyle>
          <a:p>
            <a:pPr>
              <a:defRPr/>
            </a:pPr>
            <a:fld id="{465FA177-0F03-6748-86F9-2B7163FF2094}" type="slidenum">
              <a:rPr lang="en-GB" altLang="en-US"/>
              <a:pPr>
                <a:defRPr/>
              </a:pPr>
              <a:t>‹#›</a:t>
            </a:fld>
            <a:endParaRPr lang="en-GB" altLang="en-US"/>
          </a:p>
        </p:txBody>
      </p:sp>
    </p:spTree>
    <p:extLst>
      <p:ext uri="{BB962C8B-B14F-4D97-AF65-F5344CB8AC3E}">
        <p14:creationId xmlns:p14="http://schemas.microsoft.com/office/powerpoint/2010/main" val="164758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51300" y="2295525"/>
            <a:ext cx="9366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57399" y="3011483"/>
            <a:ext cx="8418033" cy="731684"/>
          </a:xfrm>
        </p:spPr>
        <p:txBody>
          <a:bodyPr>
            <a:normAutofit/>
          </a:bodyPr>
          <a:lstStyle>
            <a:lvl1pPr>
              <a:defRPr sz="2200" b="0" i="0" kern="1100" spc="140">
                <a:solidFill>
                  <a:srgbClr val="FFFF00"/>
                </a:solidFill>
                <a:latin typeface="Arial"/>
              </a:defRPr>
            </a:lvl1pPr>
          </a:lstStyle>
          <a:p>
            <a:r>
              <a:rPr lang="en-US"/>
              <a:t>Click to edit Master title style</a:t>
            </a:r>
            <a:endParaRPr lang="en-US" dirty="0"/>
          </a:p>
        </p:txBody>
      </p:sp>
      <p:sp>
        <p:nvSpPr>
          <p:cNvPr id="16" name="Content Placeholder 2"/>
          <p:cNvSpPr>
            <a:spLocks noGrp="1"/>
          </p:cNvSpPr>
          <p:nvPr>
            <p:ph idx="1"/>
          </p:nvPr>
        </p:nvSpPr>
        <p:spPr>
          <a:xfrm>
            <a:off x="357399" y="3999191"/>
            <a:ext cx="8418033" cy="415571"/>
          </a:xfrm>
        </p:spPr>
        <p:txBody>
          <a:bodyPr>
            <a:normAutofit/>
          </a:bodyPr>
          <a:lstStyle>
            <a:lvl1pPr marL="0" indent="0" algn="ctr">
              <a:buFontTx/>
              <a:buNone/>
              <a:defRPr sz="1600" kern="1100" spc="140" baseline="0">
                <a:solidFill>
                  <a:schemeClr val="bg1"/>
                </a:solidFill>
                <a:latin typeface="Arial"/>
              </a:defRPr>
            </a:lvl1pPr>
          </a:lstStyle>
          <a:p>
            <a:pPr lvl="0"/>
            <a:r>
              <a:rPr lang="en-US"/>
              <a:t>Click to edit Master text styles</a:t>
            </a:r>
          </a:p>
        </p:txBody>
      </p:sp>
      <p:sp>
        <p:nvSpPr>
          <p:cNvPr id="18" name="Content Placeholder 2"/>
          <p:cNvSpPr>
            <a:spLocks noGrp="1"/>
          </p:cNvSpPr>
          <p:nvPr>
            <p:ph idx="10"/>
          </p:nvPr>
        </p:nvSpPr>
        <p:spPr>
          <a:xfrm>
            <a:off x="357399" y="4414762"/>
            <a:ext cx="8418033" cy="415571"/>
          </a:xfrm>
        </p:spPr>
        <p:txBody>
          <a:bodyPr>
            <a:normAutofit/>
          </a:bodyPr>
          <a:lstStyle>
            <a:lvl1pPr marL="0" indent="0" algn="ctr">
              <a:buFontTx/>
              <a:buNone/>
              <a:defRPr sz="1600" kern="1100" spc="140" baseline="0">
                <a:solidFill>
                  <a:schemeClr val="bg1"/>
                </a:solidFill>
                <a:latin typeface="Arial"/>
              </a:defRPr>
            </a:lvl1pPr>
          </a:lstStyle>
          <a:p>
            <a:pPr lvl="0"/>
            <a:r>
              <a:rPr lang="en-US"/>
              <a:t>Click to edit Master text styles</a:t>
            </a:r>
          </a:p>
        </p:txBody>
      </p:sp>
    </p:spTree>
    <p:extLst>
      <p:ext uri="{BB962C8B-B14F-4D97-AF65-F5344CB8AC3E}">
        <p14:creationId xmlns:p14="http://schemas.microsoft.com/office/powerpoint/2010/main" val="58891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3509963"/>
            <a:ext cx="9144000" cy="28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381001" y="5775317"/>
            <a:ext cx="8408125" cy="542645"/>
          </a:xfrm>
        </p:spPr>
        <p:txBody>
          <a:bodyPr anchor="ctr">
            <a:normAutofit/>
          </a:bodyPr>
          <a:lstStyle>
            <a:lvl1pPr marL="0" indent="0" algn="r">
              <a:buNone/>
              <a:defRPr sz="12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1" y="3807931"/>
            <a:ext cx="3286285" cy="936000"/>
          </a:xfrm>
          <a:prstGeom prst="rect">
            <a:avLst/>
          </a:prstGeom>
        </p:spPr>
      </p:pic>
      <p:sp>
        <p:nvSpPr>
          <p:cNvPr id="2" name="Title 1"/>
          <p:cNvSpPr>
            <a:spLocks noGrp="1"/>
          </p:cNvSpPr>
          <p:nvPr>
            <p:ph type="ctrTitle" hasCustomPrompt="1"/>
          </p:nvPr>
        </p:nvSpPr>
        <p:spPr>
          <a:xfrm>
            <a:off x="381001" y="4743931"/>
            <a:ext cx="8408125" cy="1031387"/>
          </a:xfrm>
        </p:spPr>
        <p:txBody>
          <a:bodyPr anchor="b">
            <a:normAutofit/>
          </a:bodyPr>
          <a:lstStyle>
            <a:lvl1pPr algn="r">
              <a:defRPr sz="3800">
                <a:solidFill>
                  <a:schemeClr val="tx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24620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dirty="0"/>
              <a:t>Presentation Title | May 2018</a:t>
            </a:r>
          </a:p>
        </p:txBody>
      </p:sp>
    </p:spTree>
    <p:extLst>
      <p:ext uri="{BB962C8B-B14F-4D97-AF65-F5344CB8AC3E}">
        <p14:creationId xmlns:p14="http://schemas.microsoft.com/office/powerpoint/2010/main" val="354349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2025000"/>
            <a:ext cx="5544000" cy="28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81001" y="2768601"/>
            <a:ext cx="4825999" cy="1666876"/>
          </a:xfrm>
        </p:spPr>
        <p:txBody>
          <a:bodyPr anchor="b">
            <a:normAutofit/>
          </a:bodyPr>
          <a:lstStyle>
            <a:lvl1pPr>
              <a:defRPr sz="3800">
                <a:solidFill>
                  <a:schemeClr val="accent4"/>
                </a:solidFill>
              </a:defRPr>
            </a:lvl1pPr>
          </a:lstStyle>
          <a:p>
            <a:r>
              <a:rPr lang="en-US" dirty="0"/>
              <a:t>Click to </a:t>
            </a:r>
            <a:r>
              <a:rPr lang="en-US"/>
              <a:t>edit </a:t>
            </a:r>
            <a:br>
              <a:rPr lang="en-US"/>
            </a:br>
            <a:r>
              <a:rPr lang="en-US"/>
              <a:t>Master </a:t>
            </a:r>
            <a:r>
              <a:rPr lang="en-US" dirty="0"/>
              <a:t>title style</a:t>
            </a:r>
          </a:p>
        </p:txBody>
      </p:sp>
      <p:sp>
        <p:nvSpPr>
          <p:cNvPr id="3" name="Text Placeholder 2"/>
          <p:cNvSpPr>
            <a:spLocks noGrp="1"/>
          </p:cNvSpPr>
          <p:nvPr>
            <p:ph type="body" idx="1" hasCustomPrompt="1"/>
          </p:nvPr>
        </p:nvSpPr>
        <p:spPr>
          <a:xfrm>
            <a:off x="381001" y="2396477"/>
            <a:ext cx="4825999" cy="372124"/>
          </a:xfrm>
        </p:spPr>
        <p:txBody>
          <a:bodyPr anchor="ctr">
            <a:normAutofit/>
          </a:bodyPr>
          <a:lstStyle>
            <a:lvl1pPr marL="0" indent="0" algn="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text styles</a:t>
            </a:r>
          </a:p>
        </p:txBody>
      </p:sp>
    </p:spTree>
    <p:extLst>
      <p:ext uri="{BB962C8B-B14F-4D97-AF65-F5344CB8AC3E}">
        <p14:creationId xmlns:p14="http://schemas.microsoft.com/office/powerpoint/2010/main" val="13549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67575" y="0"/>
            <a:ext cx="7667466" cy="1043999"/>
          </a:xfrm>
        </p:spPr>
        <p:txBody>
          <a:bodyPr/>
          <a:lstStyle/>
          <a:p>
            <a:r>
              <a:rPr lang="en-US"/>
              <a:t>Click to edit Master title style</a:t>
            </a:r>
            <a:endParaRPr lang="en-US" dirty="0"/>
          </a:p>
        </p:txBody>
      </p:sp>
      <p:sp>
        <p:nvSpPr>
          <p:cNvPr id="3" name="Text Placeholder 2"/>
          <p:cNvSpPr>
            <a:spLocks noGrp="1"/>
          </p:cNvSpPr>
          <p:nvPr>
            <p:ph type="body" idx="1" hasCustomPrompt="1"/>
          </p:nvPr>
        </p:nvSpPr>
        <p:spPr>
          <a:xfrm>
            <a:off x="367574" y="1549400"/>
            <a:ext cx="4826725" cy="376237"/>
          </a:xfrm>
        </p:spPr>
        <p:txBody>
          <a:bodyPr anchor="t">
            <a:normAutofit/>
          </a:bodyPr>
          <a:lstStyle>
            <a:lvl1pPr marL="0" indent="0">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 styles</a:t>
            </a:r>
          </a:p>
        </p:txBody>
      </p:sp>
      <p:sp>
        <p:nvSpPr>
          <p:cNvPr id="4" name="Content Placeholder 3"/>
          <p:cNvSpPr>
            <a:spLocks noGrp="1"/>
          </p:cNvSpPr>
          <p:nvPr>
            <p:ph sz="half" idx="2"/>
          </p:nvPr>
        </p:nvSpPr>
        <p:spPr>
          <a:xfrm>
            <a:off x="367574" y="1925637"/>
            <a:ext cx="4826725" cy="4264026"/>
          </a:xfrm>
        </p:spPr>
        <p:txBody>
          <a:bodyPr/>
          <a:lstStyle>
            <a:lvl1pPr marL="177800" indent="-177800">
              <a:tabLst/>
              <a:defRPr/>
            </a:lvl1pPr>
            <a:lvl2pPr marL="355600" indent="-139700">
              <a:tabLst/>
              <a:defRPr/>
            </a:lvl2pPr>
            <a:lvl3pPr marL="533400" indent="-139700">
              <a:tabLst/>
              <a:defRPr/>
            </a:lvl3pPr>
            <a:lvl4pPr marL="711200" indent="-177800">
              <a:tabLst/>
              <a:defRPr/>
            </a:lvl4pPr>
            <a:lvl5pPr marL="838200" indent="-12700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nchor="t"/>
          <a:lstStyle>
            <a:lvl1pPr>
              <a:defRPr>
                <a:solidFill>
                  <a:schemeClr val="tx2"/>
                </a:solidFill>
              </a:defRPr>
            </a:lvl1pPr>
          </a:lstStyle>
          <a:p>
            <a:r>
              <a:rPr lang="en-GB" dirty="0"/>
              <a:t>Presentation Title | May 2018</a:t>
            </a:r>
          </a:p>
        </p:txBody>
      </p:sp>
      <p:sp>
        <p:nvSpPr>
          <p:cNvPr id="11" name="Picture Placeholder 10"/>
          <p:cNvSpPr>
            <a:spLocks noGrp="1"/>
          </p:cNvSpPr>
          <p:nvPr>
            <p:ph type="pic" sz="quarter" idx="12"/>
          </p:nvPr>
        </p:nvSpPr>
        <p:spPr>
          <a:xfrm>
            <a:off x="5549900" y="1549400"/>
            <a:ext cx="3226526" cy="2448000"/>
          </a:xfrm>
        </p:spPr>
        <p:txBody>
          <a:bodyPr/>
          <a:lstStyle/>
          <a:p>
            <a:endParaRPr lang="en-GB"/>
          </a:p>
        </p:txBody>
      </p:sp>
      <p:sp>
        <p:nvSpPr>
          <p:cNvPr id="12" name="Rectangle 11"/>
          <p:cNvSpPr/>
          <p:nvPr userDrawn="1"/>
        </p:nvSpPr>
        <p:spPr>
          <a:xfrm>
            <a:off x="5549900" y="3999282"/>
            <a:ext cx="322652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3"/>
          <p:cNvSpPr>
            <a:spLocks noGrp="1"/>
          </p:cNvSpPr>
          <p:nvPr>
            <p:ph sz="half" idx="13" hasCustomPrompt="1"/>
          </p:nvPr>
        </p:nvSpPr>
        <p:spPr>
          <a:xfrm>
            <a:off x="5549900" y="4408907"/>
            <a:ext cx="3226526" cy="1780756"/>
          </a:xfrm>
        </p:spPr>
        <p:txBody>
          <a:bodyPr>
            <a:normAutofit/>
          </a:bodyPr>
          <a:lstStyle>
            <a:lvl1pPr marL="0" indent="0" algn="ctr">
              <a:buNone/>
              <a:tabLst/>
              <a:defRPr sz="1600" baseline="0">
                <a:solidFill>
                  <a:schemeClr val="tx2"/>
                </a:solidFill>
              </a:defRPr>
            </a:lvl1pPr>
            <a:lvl2pPr marL="355600" indent="-139700">
              <a:tabLst/>
              <a:defRPr/>
            </a:lvl2pPr>
            <a:lvl3pPr marL="533400" indent="-139700">
              <a:tabLst/>
              <a:defRPr/>
            </a:lvl3pPr>
            <a:lvl4pPr marL="711200" indent="-177800">
              <a:tabLst/>
              <a:defRPr/>
            </a:lvl4pPr>
            <a:lvl5pPr marL="838200" indent="-127000">
              <a:tabLst/>
              <a:defRPr/>
            </a:lvl5pPr>
          </a:lstStyle>
          <a:p>
            <a:pPr lvl="0"/>
            <a:r>
              <a:rPr lang="en-US" dirty="0"/>
              <a:t>“Click to edit quote text styles”</a:t>
            </a:r>
          </a:p>
        </p:txBody>
      </p:sp>
    </p:spTree>
    <p:extLst>
      <p:ext uri="{BB962C8B-B14F-4D97-AF65-F5344CB8AC3E}">
        <p14:creationId xmlns:p14="http://schemas.microsoft.com/office/powerpoint/2010/main" val="2388762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6DC1EB25-A6EE-41C8-8CA0-134945341FD5}"/>
              </a:ext>
            </a:extLst>
          </p:cNvPr>
          <p:cNvSpPr>
            <a:spLocks noGrp="1"/>
          </p:cNvSpPr>
          <p:nvPr>
            <p:ph type="title"/>
          </p:nvPr>
        </p:nvSpPr>
        <p:spPr>
          <a:xfrm>
            <a:off x="357188" y="1820863"/>
            <a:ext cx="8418512"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8F0156A-A261-4B05-B0D2-8E9521F58C97}"/>
              </a:ext>
            </a:extLst>
          </p:cNvPr>
          <p:cNvSpPr>
            <a:spLocks noGrp="1"/>
          </p:cNvSpPr>
          <p:nvPr>
            <p:ph type="body" idx="1"/>
          </p:nvPr>
        </p:nvSpPr>
        <p:spPr>
          <a:xfrm>
            <a:off x="357188" y="2963863"/>
            <a:ext cx="8418512" cy="496887"/>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812167485"/>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0" fontAlgn="base" hangingPunct="0">
        <a:spcBef>
          <a:spcPct val="0"/>
        </a:spcBef>
        <a:spcAft>
          <a:spcPct val="0"/>
        </a:spcAft>
        <a:defRPr sz="3500" kern="1100" spc="140">
          <a:solidFill>
            <a:srgbClr val="404040"/>
          </a:solidFill>
          <a:latin typeface="Arial"/>
          <a:ea typeface="MS PGothic" pitchFamily="34" charset="-128"/>
          <a:cs typeface="+mj-cs"/>
        </a:defRPr>
      </a:lvl1pPr>
      <a:lvl2pPr algn="ctr" defTabSz="457200" rtl="0" eaLnBrk="0" fontAlgn="base" hangingPunct="0">
        <a:spcBef>
          <a:spcPct val="0"/>
        </a:spcBef>
        <a:spcAft>
          <a:spcPct val="0"/>
        </a:spcAft>
        <a:defRPr sz="3500">
          <a:solidFill>
            <a:srgbClr val="404040"/>
          </a:solidFill>
          <a:latin typeface="Arial" pitchFamily="34" charset="0"/>
          <a:ea typeface="MS PGothic" pitchFamily="34" charset="-128"/>
        </a:defRPr>
      </a:lvl2pPr>
      <a:lvl3pPr algn="ctr" defTabSz="457200" rtl="0" eaLnBrk="0" fontAlgn="base" hangingPunct="0">
        <a:spcBef>
          <a:spcPct val="0"/>
        </a:spcBef>
        <a:spcAft>
          <a:spcPct val="0"/>
        </a:spcAft>
        <a:defRPr sz="3500">
          <a:solidFill>
            <a:srgbClr val="404040"/>
          </a:solidFill>
          <a:latin typeface="Arial" pitchFamily="34" charset="0"/>
          <a:ea typeface="MS PGothic" pitchFamily="34" charset="-128"/>
        </a:defRPr>
      </a:lvl3pPr>
      <a:lvl4pPr algn="ctr" defTabSz="457200" rtl="0" eaLnBrk="0" fontAlgn="base" hangingPunct="0">
        <a:spcBef>
          <a:spcPct val="0"/>
        </a:spcBef>
        <a:spcAft>
          <a:spcPct val="0"/>
        </a:spcAft>
        <a:defRPr sz="3500">
          <a:solidFill>
            <a:srgbClr val="404040"/>
          </a:solidFill>
          <a:latin typeface="Arial" pitchFamily="34" charset="0"/>
          <a:ea typeface="MS PGothic" pitchFamily="34" charset="-128"/>
        </a:defRPr>
      </a:lvl4pPr>
      <a:lvl5pPr algn="ctr" defTabSz="457200" rtl="0" eaLnBrk="0" fontAlgn="base" hangingPunct="0">
        <a:spcBef>
          <a:spcPct val="0"/>
        </a:spcBef>
        <a:spcAft>
          <a:spcPct val="0"/>
        </a:spcAft>
        <a:defRPr sz="3500">
          <a:solidFill>
            <a:srgbClr val="404040"/>
          </a:solidFill>
          <a:latin typeface="Arial" pitchFamily="34" charset="0"/>
          <a:ea typeface="MS PGothic" pitchFamily="34" charset="-128"/>
        </a:defRPr>
      </a:lvl5pPr>
      <a:lvl6pPr marL="457200" algn="ctr" defTabSz="457200" rtl="0" fontAlgn="base">
        <a:spcBef>
          <a:spcPct val="0"/>
        </a:spcBef>
        <a:spcAft>
          <a:spcPct val="0"/>
        </a:spcAft>
        <a:defRPr sz="3500">
          <a:solidFill>
            <a:srgbClr val="404040"/>
          </a:solidFill>
          <a:latin typeface="Arial" pitchFamily="34" charset="0"/>
          <a:ea typeface="MS PGothic" pitchFamily="34" charset="-128"/>
        </a:defRPr>
      </a:lvl6pPr>
      <a:lvl7pPr marL="914400" algn="ctr" defTabSz="457200" rtl="0" fontAlgn="base">
        <a:spcBef>
          <a:spcPct val="0"/>
        </a:spcBef>
        <a:spcAft>
          <a:spcPct val="0"/>
        </a:spcAft>
        <a:defRPr sz="3500">
          <a:solidFill>
            <a:srgbClr val="404040"/>
          </a:solidFill>
          <a:latin typeface="Arial" pitchFamily="34" charset="0"/>
          <a:ea typeface="MS PGothic" pitchFamily="34" charset="-128"/>
        </a:defRPr>
      </a:lvl7pPr>
      <a:lvl8pPr marL="1371600" algn="ctr" defTabSz="457200" rtl="0" fontAlgn="base">
        <a:spcBef>
          <a:spcPct val="0"/>
        </a:spcBef>
        <a:spcAft>
          <a:spcPct val="0"/>
        </a:spcAft>
        <a:defRPr sz="3500">
          <a:solidFill>
            <a:srgbClr val="404040"/>
          </a:solidFill>
          <a:latin typeface="Arial" pitchFamily="34" charset="0"/>
          <a:ea typeface="MS PGothic" pitchFamily="34" charset="-128"/>
        </a:defRPr>
      </a:lvl8pPr>
      <a:lvl9pPr marL="1828800" algn="ctr" defTabSz="457200" rtl="0" fontAlgn="base">
        <a:spcBef>
          <a:spcPct val="0"/>
        </a:spcBef>
        <a:spcAft>
          <a:spcPct val="0"/>
        </a:spcAft>
        <a:defRPr sz="3500">
          <a:solidFill>
            <a:srgbClr val="404040"/>
          </a:solidFill>
          <a:latin typeface="Arial" pitchFamily="34" charset="0"/>
          <a:ea typeface="MS PGothic" pitchFamily="34" charset="-128"/>
        </a:defRPr>
      </a:lvl9pPr>
    </p:titleStyle>
    <p:bodyStyle>
      <a:lvl1pPr algn="ctr" defTabSz="457200" rtl="0" eaLnBrk="0" fontAlgn="base" hangingPunct="0">
        <a:spcBef>
          <a:spcPct val="20000"/>
        </a:spcBef>
        <a:spcAft>
          <a:spcPct val="0"/>
        </a:spcAft>
        <a:defRPr kern="1200" spc="140">
          <a:solidFill>
            <a:srgbClr val="404040"/>
          </a:solidFill>
          <a:latin typeface="Arial"/>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DD9A184D-D7F9-4F00-9618-A3A22A1965F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EF582EA9-09E3-F346-BF72-181AE846B33C}" type="datetimeFigureOut">
              <a:rPr lang="en-US" altLang="en-US"/>
              <a:pPr defTabSz="457200" fontAlgn="base">
                <a:spcBef>
                  <a:spcPct val="0"/>
                </a:spcBef>
                <a:spcAft>
                  <a:spcPct val="0"/>
                </a:spcAft>
                <a:defRPr/>
              </a:pPr>
              <a:t>11/25/2021</a:t>
            </a:fld>
            <a:endParaRPr lang="en-US" altLang="en-US"/>
          </a:p>
        </p:txBody>
      </p:sp>
      <p:sp>
        <p:nvSpPr>
          <p:cNvPr id="5" name="Footer Placeholder 4">
            <a:extLst>
              <a:ext uri="{FF2B5EF4-FFF2-40B4-BE49-F238E27FC236}">
                <a16:creationId xmlns:a16="http://schemas.microsoft.com/office/drawing/2014/main" id="{17728588-EC18-413B-BC77-8C5D0AF2DC8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2666A3-AF1F-41F8-93AE-60012068C5D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7040CB19-6BDC-3940-B4DD-044594E92D59}" type="slidenum">
              <a:rPr lang="en-US" altLang="en-US"/>
              <a:pPr defTabSz="457200" fontAlgn="base">
                <a:spcBef>
                  <a:spcPct val="0"/>
                </a:spcBef>
                <a:spcAft>
                  <a:spcPct val="0"/>
                </a:spcAft>
                <a:defRPr/>
              </a:pPr>
              <a:t>‹#›</a:t>
            </a:fld>
            <a:endParaRPr lang="en-US" altLang="en-US"/>
          </a:p>
        </p:txBody>
      </p:sp>
      <p:pic>
        <p:nvPicPr>
          <p:cNvPr id="2055" name="Picture 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411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67575" y="0"/>
            <a:ext cx="7666275" cy="1043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67575" y="1549400"/>
            <a:ext cx="8408850" cy="4627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7576" y="6356351"/>
            <a:ext cx="8408850" cy="365125"/>
          </a:xfrm>
          <a:prstGeom prst="rect">
            <a:avLst/>
          </a:prstGeom>
        </p:spPr>
        <p:txBody>
          <a:bodyPr vert="horz" lIns="91440" tIns="45720" rIns="91440" bIns="45720" rtlCol="0" anchor="t"/>
          <a:lstStyle>
            <a:lvl1pPr algn="l">
              <a:defRPr sz="800">
                <a:solidFill>
                  <a:schemeClr val="tx2"/>
                </a:solidFill>
              </a:defRPr>
            </a:lvl1pPr>
          </a:lstStyle>
          <a:p>
            <a:r>
              <a:rPr lang="en-GB" dirty="0"/>
              <a:t>Presentation Title | May 2018</a:t>
            </a:r>
          </a:p>
        </p:txBody>
      </p:sp>
      <p:sp>
        <p:nvSpPr>
          <p:cNvPr id="8" name="Rectangle 7"/>
          <p:cNvSpPr/>
          <p:nvPr userDrawn="1"/>
        </p:nvSpPr>
        <p:spPr>
          <a:xfrm>
            <a:off x="8033850" y="0"/>
            <a:ext cx="756000" cy="10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04200" y="276520"/>
            <a:ext cx="415300" cy="609170"/>
          </a:xfrm>
          <a:prstGeom prst="rect">
            <a:avLst/>
          </a:prstGeom>
        </p:spPr>
      </p:pic>
    </p:spTree>
    <p:extLst>
      <p:ext uri="{BB962C8B-B14F-4D97-AF65-F5344CB8AC3E}">
        <p14:creationId xmlns:p14="http://schemas.microsoft.com/office/powerpoint/2010/main" val="2122578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dt="0"/>
  <p:txStyles>
    <p:titleStyle>
      <a:lvl1pPr algn="l" defTabSz="914400" rtl="0" eaLnBrk="1" latinLnBrk="0" hangingPunct="1">
        <a:lnSpc>
          <a:spcPct val="90000"/>
        </a:lnSpc>
        <a:spcBef>
          <a:spcPct val="0"/>
        </a:spcBef>
        <a:buNone/>
        <a:defRPr sz="3800" kern="1200" spc="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14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cmorton@worldbiogasassociation.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worldbiogasassociation.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Subtitle 1"/>
          <p:cNvSpPr>
            <a:spLocks noGrp="1"/>
          </p:cNvSpPr>
          <p:nvPr>
            <p:ph type="subTitle" idx="1"/>
          </p:nvPr>
        </p:nvSpPr>
        <p:spPr/>
        <p:txBody>
          <a:bodyPr>
            <a:noAutofit/>
          </a:bodyPr>
          <a:lstStyle/>
          <a:p>
            <a:r>
              <a:rPr lang="en-GB" sz="1600" dirty="0"/>
              <a:t>Charlotte Morton,  Chief Executive World Biogas Association</a:t>
            </a:r>
          </a:p>
          <a:p>
            <a:r>
              <a:rPr lang="en-GB" sz="1600" dirty="0"/>
              <a:t> 28 October 2021</a:t>
            </a:r>
          </a:p>
        </p:txBody>
      </p:sp>
      <p:sp>
        <p:nvSpPr>
          <p:cNvPr id="3" name="Title 2"/>
          <p:cNvSpPr>
            <a:spLocks noGrp="1"/>
          </p:cNvSpPr>
          <p:nvPr>
            <p:ph type="ctrTitle"/>
          </p:nvPr>
        </p:nvSpPr>
        <p:spPr>
          <a:xfrm>
            <a:off x="92467" y="4743931"/>
            <a:ext cx="8928243" cy="711647"/>
          </a:xfrm>
        </p:spPr>
        <p:txBody>
          <a:bodyPr>
            <a:normAutofit/>
          </a:bodyPr>
          <a:lstStyle/>
          <a:p>
            <a:r>
              <a:rPr lang="en-US" sz="2800" dirty="0"/>
              <a:t>SABIA National Biogas Conference</a:t>
            </a:r>
            <a:endParaRPr lang="en-GB" sz="2800" dirty="0"/>
          </a:p>
        </p:txBody>
      </p:sp>
    </p:spTree>
    <p:extLst>
      <p:ext uri="{BB962C8B-B14F-4D97-AF65-F5344CB8AC3E}">
        <p14:creationId xmlns:p14="http://schemas.microsoft.com/office/powerpoint/2010/main" val="315856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GB" sz="2800" b="1" dirty="0">
                <a:solidFill>
                  <a:schemeClr val="tx1"/>
                </a:solidFill>
              </a:rPr>
              <a:t>ANAEROBIC DIGESTION (AD)</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6185625" cy="5861406"/>
          </a:xfrm>
        </p:spPr>
        <p:txBody>
          <a:bodyPr>
            <a:normAutofit/>
          </a:bodyPr>
          <a:lstStyle/>
          <a:p>
            <a:pPr>
              <a:buFont typeface="Wingdings" panose="05000000000000000000" pitchFamily="2" charset="2"/>
              <a:buChar char="ü"/>
            </a:pPr>
            <a:r>
              <a:rPr lang="en-US" sz="2400" dirty="0">
                <a:solidFill>
                  <a:srgbClr val="1D1815"/>
                </a:solidFill>
              </a:rPr>
              <a:t>Anaerobic Digestion (AD) recycles organic wastes into </a:t>
            </a:r>
          </a:p>
          <a:p>
            <a:pPr marL="514350" indent="-514350">
              <a:buFont typeface="+mj-lt"/>
              <a:buAutoNum type="romanLcPeriod"/>
            </a:pPr>
            <a:r>
              <a:rPr lang="en-US" sz="2400" dirty="0">
                <a:solidFill>
                  <a:srgbClr val="1D1815"/>
                </a:solidFill>
              </a:rPr>
              <a:t>Biogas</a:t>
            </a:r>
          </a:p>
          <a:p>
            <a:pPr marL="514350" indent="-514350">
              <a:buFont typeface="+mj-lt"/>
              <a:buAutoNum type="romanLcPeriod"/>
            </a:pPr>
            <a:r>
              <a:rPr lang="en-US" sz="2400" dirty="0">
                <a:solidFill>
                  <a:srgbClr val="1D1815"/>
                </a:solidFill>
              </a:rPr>
              <a:t>bio-CO2</a:t>
            </a:r>
          </a:p>
          <a:p>
            <a:pPr marL="514350" indent="-514350">
              <a:buFont typeface="+mj-lt"/>
              <a:buAutoNum type="romanLcPeriod"/>
            </a:pPr>
            <a:r>
              <a:rPr lang="en-US" sz="2400" dirty="0">
                <a:solidFill>
                  <a:srgbClr val="1D1815"/>
                </a:solidFill>
              </a:rPr>
              <a:t>natural </a:t>
            </a:r>
            <a:r>
              <a:rPr lang="en-US" sz="2400" dirty="0" err="1">
                <a:solidFill>
                  <a:srgbClr val="1D1815"/>
                </a:solidFill>
              </a:rPr>
              <a:t>fertilisers</a:t>
            </a:r>
            <a:endParaRPr lang="en-US" sz="2400" dirty="0">
              <a:solidFill>
                <a:srgbClr val="1D1815"/>
              </a:solidFill>
            </a:endParaRPr>
          </a:p>
          <a:p>
            <a:pPr marL="514350" indent="-514350">
              <a:buFont typeface="+mj-lt"/>
              <a:buAutoNum type="romanLcPeriod"/>
            </a:pPr>
            <a:r>
              <a:rPr lang="en-US" sz="2400" dirty="0">
                <a:solidFill>
                  <a:srgbClr val="1D1815"/>
                </a:solidFill>
              </a:rPr>
              <a:t>and other valuable bio-products</a:t>
            </a:r>
          </a:p>
          <a:p>
            <a:pPr marL="0" indent="0">
              <a:buNone/>
            </a:pPr>
            <a:endParaRPr lang="en-US" sz="2400" dirty="0">
              <a:solidFill>
                <a:srgbClr val="1D1815"/>
              </a:solidFill>
            </a:endParaRPr>
          </a:p>
          <a:p>
            <a:pPr>
              <a:buFont typeface="Wingdings" panose="05000000000000000000" pitchFamily="2" charset="2"/>
              <a:buChar char="ü"/>
            </a:pPr>
            <a:r>
              <a:rPr lang="en-US" sz="2400" dirty="0">
                <a:solidFill>
                  <a:srgbClr val="1D1815"/>
                </a:solidFill>
              </a:rPr>
              <a:t>By recycling the readily available organic wastes, we can cut global GHG emissions by 10% by 2030</a:t>
            </a:r>
          </a:p>
          <a:p>
            <a:pPr marL="0" indent="0">
              <a:buNone/>
            </a:pPr>
            <a:endParaRPr lang="en-US" sz="2400" dirty="0">
              <a:solidFill>
                <a:srgbClr val="1D1815"/>
              </a:solidFill>
            </a:endParaRPr>
          </a:p>
          <a:p>
            <a:pPr>
              <a:buFont typeface="Wingdings" panose="05000000000000000000" pitchFamily="2" charset="2"/>
              <a:buChar char="ü"/>
            </a:pPr>
            <a:endParaRPr lang="en-US"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428572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GB" sz="2800" b="1" dirty="0">
                <a:solidFill>
                  <a:schemeClr val="tx1"/>
                </a:solidFill>
              </a:rPr>
              <a:t>WHAT CAN AD CONTRIBUTE?</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7814400" cy="5861406"/>
          </a:xfrm>
        </p:spPr>
        <p:txBody>
          <a:bodyPr>
            <a:normAutofit/>
          </a:bodyPr>
          <a:lstStyle/>
          <a:p>
            <a:pPr>
              <a:buFont typeface="Wingdings" panose="05000000000000000000" pitchFamily="2" charset="2"/>
              <a:buChar char="ü"/>
            </a:pPr>
            <a:r>
              <a:rPr lang="en-GB" sz="2400" dirty="0">
                <a:solidFill>
                  <a:srgbClr val="1D1815"/>
                </a:solidFill>
              </a:rPr>
              <a:t>AD is </a:t>
            </a:r>
            <a:r>
              <a:rPr lang="en-GB" sz="2400" b="1" dirty="0">
                <a:solidFill>
                  <a:srgbClr val="1D1815"/>
                </a:solidFill>
              </a:rPr>
              <a:t>a key route to decarbonisation </a:t>
            </a:r>
            <a:r>
              <a:rPr lang="en-GB" sz="2400" dirty="0">
                <a:solidFill>
                  <a:srgbClr val="1D1815"/>
                </a:solidFill>
              </a:rPr>
              <a:t>– B</a:t>
            </a:r>
            <a:r>
              <a:rPr lang="en-US" sz="2400" dirty="0" err="1">
                <a:solidFill>
                  <a:srgbClr val="1D1815"/>
                </a:solidFill>
              </a:rPr>
              <a:t>iogas</a:t>
            </a:r>
            <a:r>
              <a:rPr lang="en-US" sz="2400" dirty="0">
                <a:solidFill>
                  <a:srgbClr val="1D1815"/>
                </a:solidFill>
              </a:rPr>
              <a:t> helps to </a:t>
            </a:r>
            <a:r>
              <a:rPr lang="en-US" sz="2400" dirty="0" err="1">
                <a:solidFill>
                  <a:srgbClr val="1D1815"/>
                </a:solidFill>
              </a:rPr>
              <a:t>decarbonise</a:t>
            </a:r>
            <a:r>
              <a:rPr lang="en-US" sz="2400" dirty="0">
                <a:solidFill>
                  <a:srgbClr val="1D1815"/>
                </a:solidFill>
              </a:rPr>
              <a:t> the hardest-to-</a:t>
            </a:r>
            <a:r>
              <a:rPr lang="en-US" sz="2400" dirty="0" err="1">
                <a:solidFill>
                  <a:srgbClr val="1D1815"/>
                </a:solidFill>
              </a:rPr>
              <a:t>decarbonise</a:t>
            </a:r>
            <a:r>
              <a:rPr lang="en-US" sz="2400" dirty="0">
                <a:solidFill>
                  <a:srgbClr val="1D1815"/>
                </a:solidFill>
              </a:rPr>
              <a:t> sectors of waste management, agriculture, heat and transport</a:t>
            </a:r>
            <a:endParaRPr lang="en-GB" sz="2400" dirty="0">
              <a:solidFill>
                <a:srgbClr val="1D1815"/>
              </a:solidFill>
            </a:endParaRPr>
          </a:p>
          <a:p>
            <a:pPr>
              <a:buFont typeface="Wingdings" panose="05000000000000000000" pitchFamily="2" charset="2"/>
              <a:buChar char="ü"/>
            </a:pPr>
            <a:r>
              <a:rPr lang="en-GB" sz="2400" dirty="0">
                <a:solidFill>
                  <a:srgbClr val="1D1815"/>
                </a:solidFill>
              </a:rPr>
              <a:t>AD </a:t>
            </a:r>
            <a:r>
              <a:rPr lang="en-GB" sz="2400" b="1" dirty="0">
                <a:solidFill>
                  <a:srgbClr val="1D1815"/>
                </a:solidFill>
              </a:rPr>
              <a:t>supports the UN Sustainable Developments Goals  </a:t>
            </a:r>
            <a:r>
              <a:rPr lang="en-GB" sz="2400" dirty="0">
                <a:solidFill>
                  <a:srgbClr val="1D1815"/>
                </a:solidFill>
              </a:rPr>
              <a:t>– helping achieve 9 of the 17 targets including </a:t>
            </a:r>
            <a:r>
              <a:rPr lang="en-GB" sz="2400" b="1" dirty="0">
                <a:solidFill>
                  <a:srgbClr val="1D1815"/>
                </a:solidFill>
              </a:rPr>
              <a:t>clean water</a:t>
            </a:r>
            <a:r>
              <a:rPr lang="en-GB" sz="2400" dirty="0">
                <a:solidFill>
                  <a:srgbClr val="1D1815"/>
                </a:solidFill>
              </a:rPr>
              <a:t> and</a:t>
            </a:r>
            <a:r>
              <a:rPr lang="en-GB" sz="2400" b="1" dirty="0">
                <a:solidFill>
                  <a:srgbClr val="1D1815"/>
                </a:solidFill>
              </a:rPr>
              <a:t> sanitation </a:t>
            </a:r>
            <a:r>
              <a:rPr lang="en-GB" sz="2400" dirty="0">
                <a:solidFill>
                  <a:srgbClr val="1D1815"/>
                </a:solidFill>
              </a:rPr>
              <a:t>and </a:t>
            </a:r>
            <a:r>
              <a:rPr lang="en-GB" sz="2400" b="1" dirty="0">
                <a:solidFill>
                  <a:srgbClr val="1D1815"/>
                </a:solidFill>
              </a:rPr>
              <a:t>zero hunger</a:t>
            </a:r>
          </a:p>
          <a:p>
            <a:pPr>
              <a:buFont typeface="Wingdings" panose="05000000000000000000" pitchFamily="2" charset="2"/>
              <a:buChar char="ü"/>
            </a:pPr>
            <a:r>
              <a:rPr lang="en-GB" sz="2400" dirty="0">
                <a:solidFill>
                  <a:srgbClr val="1D1815"/>
                </a:solidFill>
              </a:rPr>
              <a:t>AD </a:t>
            </a:r>
            <a:r>
              <a:rPr lang="en-GB" sz="2400" b="1" dirty="0">
                <a:solidFill>
                  <a:srgbClr val="1D1815"/>
                </a:solidFill>
              </a:rPr>
              <a:t>generates employment</a:t>
            </a:r>
            <a:r>
              <a:rPr lang="en-GB" sz="2400" dirty="0">
                <a:solidFill>
                  <a:srgbClr val="1D1815"/>
                </a:solidFill>
              </a:rPr>
              <a:t>: </a:t>
            </a:r>
            <a:r>
              <a:rPr lang="en-US" sz="2400" dirty="0">
                <a:solidFill>
                  <a:srgbClr val="1D1815"/>
                </a:solidFill>
              </a:rPr>
              <a:t>11-15 million jobs globally by 2030</a:t>
            </a:r>
          </a:p>
          <a:p>
            <a:pPr>
              <a:buFont typeface="Wingdings" panose="05000000000000000000" pitchFamily="2" charset="2"/>
              <a:buChar char="ü"/>
            </a:pPr>
            <a:r>
              <a:rPr lang="en-US" sz="2400" dirty="0">
                <a:solidFill>
                  <a:srgbClr val="1D1815"/>
                </a:solidFill>
              </a:rPr>
              <a:t>Potential to generate </a:t>
            </a:r>
            <a:r>
              <a:rPr lang="en-US" sz="2400" b="1" dirty="0">
                <a:solidFill>
                  <a:srgbClr val="1D1815"/>
                </a:solidFill>
              </a:rPr>
              <a:t>green energy</a:t>
            </a:r>
            <a:r>
              <a:rPr lang="en-US" sz="2400" dirty="0">
                <a:solidFill>
                  <a:srgbClr val="1D1815"/>
                </a:solidFill>
              </a:rPr>
              <a:t>: 10,100 to 14,000 </a:t>
            </a:r>
            <a:r>
              <a:rPr lang="en-US" sz="2400" dirty="0" err="1">
                <a:solidFill>
                  <a:srgbClr val="1D1815"/>
                </a:solidFill>
              </a:rPr>
              <a:t>TWh</a:t>
            </a:r>
            <a:endParaRPr lang="en-US" sz="2400" dirty="0">
              <a:solidFill>
                <a:srgbClr val="1D1815"/>
              </a:solidFill>
            </a:endParaRPr>
          </a:p>
          <a:p>
            <a:pPr>
              <a:buFont typeface="Wingdings" panose="05000000000000000000" pitchFamily="2" charset="2"/>
              <a:buChar char="ü"/>
            </a:pPr>
            <a:r>
              <a:rPr lang="en-US" sz="2400" dirty="0">
                <a:solidFill>
                  <a:srgbClr val="1D1815"/>
                </a:solidFill>
              </a:rPr>
              <a:t>This energy can meet </a:t>
            </a:r>
            <a:r>
              <a:rPr lang="en-US" sz="2400" b="1" dirty="0">
                <a:solidFill>
                  <a:srgbClr val="1D1815"/>
                </a:solidFill>
              </a:rPr>
              <a:t>6-9% of the world’s primary energy consumption </a:t>
            </a:r>
          </a:p>
          <a:p>
            <a:pPr>
              <a:buFont typeface="Wingdings" panose="05000000000000000000" pitchFamily="2" charset="2"/>
              <a:buChar char="ü"/>
            </a:pPr>
            <a:r>
              <a:rPr lang="en-US" sz="2400" dirty="0">
                <a:solidFill>
                  <a:srgbClr val="1D1815"/>
                </a:solidFill>
              </a:rPr>
              <a:t>As biomethane, it can substitute </a:t>
            </a:r>
            <a:r>
              <a:rPr lang="en-US" sz="2400" b="1" dirty="0">
                <a:solidFill>
                  <a:srgbClr val="1D1815"/>
                </a:solidFill>
              </a:rPr>
              <a:t>26-37% of today’s current natural gas consumption</a:t>
            </a:r>
          </a:p>
          <a:p>
            <a:pPr>
              <a:buFont typeface="Wingdings" panose="05000000000000000000" pitchFamily="2" charset="2"/>
              <a:buChar char="ü"/>
            </a:pPr>
            <a:endParaRPr lang="en-US"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228086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GB" sz="2800" b="1" dirty="0">
                <a:solidFill>
                  <a:schemeClr val="tx1"/>
                </a:solidFill>
              </a:rPr>
              <a:t>PRODUCTS OF AD</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7814400" cy="5861406"/>
          </a:xfrm>
        </p:spPr>
        <p:txBody>
          <a:bodyPr>
            <a:normAutofit/>
          </a:bodyPr>
          <a:lstStyle/>
          <a:p>
            <a:pPr>
              <a:buFont typeface="Wingdings" panose="05000000000000000000" pitchFamily="2" charset="2"/>
              <a:buChar char="ü"/>
            </a:pPr>
            <a:r>
              <a:rPr lang="en-GB" sz="2400" dirty="0">
                <a:solidFill>
                  <a:srgbClr val="1D1815"/>
                </a:solidFill>
              </a:rPr>
              <a:t>Biogas cooking and lighting</a:t>
            </a:r>
          </a:p>
          <a:p>
            <a:pPr>
              <a:buFont typeface="Wingdings" panose="05000000000000000000" pitchFamily="2" charset="2"/>
              <a:buChar char="ü"/>
            </a:pPr>
            <a:r>
              <a:rPr lang="en-GB" sz="2400" dirty="0">
                <a:solidFill>
                  <a:srgbClr val="1D1815"/>
                </a:solidFill>
              </a:rPr>
              <a:t>Biogas boilers</a:t>
            </a:r>
          </a:p>
          <a:p>
            <a:pPr>
              <a:buFont typeface="Wingdings" panose="05000000000000000000" pitchFamily="2" charset="2"/>
              <a:buChar char="ü"/>
            </a:pPr>
            <a:r>
              <a:rPr lang="en-GB" sz="2400" dirty="0">
                <a:solidFill>
                  <a:srgbClr val="1D1815"/>
                </a:solidFill>
              </a:rPr>
              <a:t>Renewable electricity</a:t>
            </a:r>
          </a:p>
          <a:p>
            <a:pPr>
              <a:buFont typeface="Wingdings" panose="05000000000000000000" pitchFamily="2" charset="2"/>
              <a:buChar char="ü"/>
            </a:pPr>
            <a:r>
              <a:rPr lang="en-GB" sz="2400" dirty="0">
                <a:solidFill>
                  <a:srgbClr val="1D1815"/>
                </a:solidFill>
              </a:rPr>
              <a:t>Renewable heat</a:t>
            </a:r>
          </a:p>
          <a:p>
            <a:pPr>
              <a:buFont typeface="Wingdings" panose="05000000000000000000" pitchFamily="2" charset="2"/>
              <a:buChar char="ü"/>
            </a:pPr>
            <a:r>
              <a:rPr lang="en-GB" sz="2400" dirty="0">
                <a:solidFill>
                  <a:srgbClr val="1D1815"/>
                </a:solidFill>
              </a:rPr>
              <a:t>Biomethane (to grid or for use as a vehicle fuel)</a:t>
            </a:r>
          </a:p>
          <a:p>
            <a:pPr>
              <a:buFont typeface="Wingdings" panose="05000000000000000000" pitchFamily="2" charset="2"/>
              <a:buChar char="ü"/>
            </a:pPr>
            <a:r>
              <a:rPr lang="en-GB" sz="2400" dirty="0">
                <a:solidFill>
                  <a:srgbClr val="1D1815"/>
                </a:solidFill>
              </a:rPr>
              <a:t>Digestate/Compost</a:t>
            </a:r>
          </a:p>
          <a:p>
            <a:pPr>
              <a:buFont typeface="Wingdings" panose="05000000000000000000" pitchFamily="2" charset="2"/>
              <a:buChar char="ü"/>
            </a:pPr>
            <a:r>
              <a:rPr lang="en-GB" sz="2400" dirty="0">
                <a:solidFill>
                  <a:srgbClr val="1D1815"/>
                </a:solidFill>
              </a:rPr>
              <a:t>Carbon dioxide</a:t>
            </a:r>
          </a:p>
          <a:p>
            <a:pPr>
              <a:buFont typeface="Wingdings" panose="05000000000000000000" pitchFamily="2" charset="2"/>
              <a:buChar char="ü"/>
            </a:pPr>
            <a:r>
              <a:rPr lang="en-GB" sz="2400" dirty="0">
                <a:solidFill>
                  <a:srgbClr val="1D1815"/>
                </a:solidFill>
              </a:rPr>
              <a:t>Cooling</a:t>
            </a:r>
            <a:endParaRPr lang="en-US"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302164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GB" sz="2800" b="1" dirty="0">
                <a:solidFill>
                  <a:schemeClr val="tx1"/>
                </a:solidFill>
              </a:rPr>
              <a:t>SETTING THE BAR HIGH!</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7814400" cy="5861406"/>
          </a:xfrm>
        </p:spPr>
        <p:txBody>
          <a:bodyPr>
            <a:normAutofit/>
          </a:bodyPr>
          <a:lstStyle/>
          <a:p>
            <a:pPr marL="0" indent="0">
              <a:buNone/>
            </a:pPr>
            <a:r>
              <a:rPr lang="en-GB" sz="2400" dirty="0">
                <a:solidFill>
                  <a:srgbClr val="1D1815"/>
                </a:solidFill>
              </a:rPr>
              <a:t>Targets</a:t>
            </a:r>
          </a:p>
          <a:p>
            <a:pPr>
              <a:buFont typeface="Wingdings" panose="05000000000000000000" pitchFamily="2" charset="2"/>
              <a:buChar char="ü"/>
            </a:pPr>
            <a:r>
              <a:rPr lang="en-GB" sz="2400" dirty="0">
                <a:solidFill>
                  <a:srgbClr val="1D1815"/>
                </a:solidFill>
              </a:rPr>
              <a:t>Emission reduction </a:t>
            </a:r>
          </a:p>
          <a:p>
            <a:pPr>
              <a:buFont typeface="Wingdings" panose="05000000000000000000" pitchFamily="2" charset="2"/>
              <a:buChar char="ü"/>
            </a:pPr>
            <a:r>
              <a:rPr lang="en-GB" sz="2400" dirty="0">
                <a:solidFill>
                  <a:srgbClr val="1D1815"/>
                </a:solidFill>
              </a:rPr>
              <a:t>Renewable energy generation</a:t>
            </a:r>
          </a:p>
          <a:p>
            <a:pPr>
              <a:buFont typeface="Wingdings" panose="05000000000000000000" pitchFamily="2" charset="2"/>
              <a:buChar char="ü"/>
            </a:pPr>
            <a:r>
              <a:rPr lang="en-GB" sz="2400" dirty="0">
                <a:solidFill>
                  <a:srgbClr val="1D1815"/>
                </a:solidFill>
              </a:rPr>
              <a:t>Biogas based energy </a:t>
            </a:r>
          </a:p>
          <a:p>
            <a:pPr>
              <a:buFont typeface="Wingdings" panose="05000000000000000000" pitchFamily="2" charset="2"/>
              <a:buChar char="ü"/>
            </a:pPr>
            <a:r>
              <a:rPr lang="en-GB" sz="2400" dirty="0">
                <a:solidFill>
                  <a:srgbClr val="1D1815"/>
                </a:solidFill>
              </a:rPr>
              <a:t>Food waste prevention </a:t>
            </a:r>
          </a:p>
          <a:p>
            <a:pPr>
              <a:buFont typeface="Wingdings" panose="05000000000000000000" pitchFamily="2" charset="2"/>
              <a:buChar char="ü"/>
            </a:pPr>
            <a:r>
              <a:rPr lang="en-GB" sz="2400" dirty="0">
                <a:solidFill>
                  <a:srgbClr val="1D1815"/>
                </a:solidFill>
              </a:rPr>
              <a:t>Organic waste recycling</a:t>
            </a:r>
          </a:p>
          <a:p>
            <a:pPr>
              <a:buFont typeface="Wingdings" panose="05000000000000000000" pitchFamily="2" charset="2"/>
              <a:buChar char="ü"/>
            </a:pPr>
            <a:r>
              <a:rPr lang="en-GB" sz="2400" dirty="0">
                <a:solidFill>
                  <a:srgbClr val="1D1815"/>
                </a:solidFill>
              </a:rPr>
              <a:t>Diversion from landfills</a:t>
            </a: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163200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US" sz="2800" b="1" dirty="0">
                <a:solidFill>
                  <a:schemeClr val="tx1"/>
                </a:solidFill>
              </a:rPr>
              <a:t>POLICY OPTIONS TO SUPPORT THE TARGETS</a:t>
            </a:r>
            <a:endParaRPr lang="en-GB" sz="2800" b="1" dirty="0">
              <a:solidFill>
                <a:schemeClr val="tx1"/>
              </a:solidFill>
            </a:endParaRP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7814400" cy="5861406"/>
          </a:xfrm>
        </p:spPr>
        <p:txBody>
          <a:bodyPr>
            <a:normAutofit/>
          </a:bodyPr>
          <a:lstStyle/>
          <a:p>
            <a:pPr>
              <a:buFont typeface="Wingdings" panose="05000000000000000000" pitchFamily="2" charset="2"/>
              <a:buChar char="ü"/>
            </a:pPr>
            <a:r>
              <a:rPr lang="en-US" sz="2400" b="1" dirty="0">
                <a:solidFill>
                  <a:srgbClr val="1D1815"/>
                </a:solidFill>
              </a:rPr>
              <a:t>Incentivise</a:t>
            </a:r>
            <a:r>
              <a:rPr lang="en-US" sz="2400" dirty="0">
                <a:solidFill>
                  <a:srgbClr val="1D1815"/>
                </a:solidFill>
              </a:rPr>
              <a:t> - Pricing GHG emissions</a:t>
            </a:r>
          </a:p>
          <a:p>
            <a:pPr>
              <a:buFont typeface="Wingdings" panose="05000000000000000000" pitchFamily="2" charset="2"/>
              <a:buChar char="ü"/>
            </a:pPr>
            <a:r>
              <a:rPr lang="en-US" sz="2400" b="1" dirty="0">
                <a:solidFill>
                  <a:srgbClr val="1D1815"/>
                </a:solidFill>
              </a:rPr>
              <a:t>Provide financial security </a:t>
            </a:r>
            <a:r>
              <a:rPr lang="en-US" sz="2400" dirty="0">
                <a:solidFill>
                  <a:srgbClr val="1D1815"/>
                </a:solidFill>
              </a:rPr>
              <a:t>- Renewable Energy Incentives</a:t>
            </a:r>
          </a:p>
          <a:p>
            <a:pPr>
              <a:buFont typeface="Wingdings" panose="05000000000000000000" pitchFamily="2" charset="2"/>
              <a:buChar char="ü"/>
            </a:pPr>
            <a:r>
              <a:rPr lang="en-US" sz="2400" b="1" dirty="0" err="1">
                <a:solidFill>
                  <a:srgbClr val="1D1815"/>
                </a:solidFill>
              </a:rPr>
              <a:t>Disincentivise</a:t>
            </a:r>
            <a:r>
              <a:rPr lang="en-US" sz="2400" dirty="0">
                <a:solidFill>
                  <a:srgbClr val="1D1815"/>
                </a:solidFill>
              </a:rPr>
              <a:t> - Pay As You Throw schemes </a:t>
            </a:r>
          </a:p>
          <a:p>
            <a:pPr>
              <a:buFont typeface="Wingdings" panose="05000000000000000000" pitchFamily="2" charset="2"/>
              <a:buChar char="ü"/>
            </a:pPr>
            <a:r>
              <a:rPr lang="en-US" sz="2400" b="1" dirty="0">
                <a:solidFill>
                  <a:srgbClr val="1D1815"/>
                </a:solidFill>
              </a:rPr>
              <a:t>Require</a:t>
            </a:r>
            <a:r>
              <a:rPr lang="en-US" sz="2400" dirty="0">
                <a:solidFill>
                  <a:srgbClr val="1D1815"/>
                </a:solidFill>
              </a:rPr>
              <a:t> - Organics to landfill ban, Recycling requirements</a:t>
            </a:r>
          </a:p>
          <a:p>
            <a:pPr>
              <a:buFont typeface="Wingdings" panose="05000000000000000000" pitchFamily="2" charset="2"/>
              <a:buChar char="ü"/>
            </a:pPr>
            <a:r>
              <a:rPr lang="en-US" sz="2400" b="1" dirty="0">
                <a:solidFill>
                  <a:srgbClr val="1D1815"/>
                </a:solidFill>
              </a:rPr>
              <a:t>Create markets </a:t>
            </a:r>
            <a:r>
              <a:rPr lang="en-US" sz="2400" dirty="0">
                <a:solidFill>
                  <a:srgbClr val="1D1815"/>
                </a:solidFill>
              </a:rPr>
              <a:t>- Digestate standards and certification</a:t>
            </a:r>
          </a:p>
          <a:p>
            <a:pPr>
              <a:buFont typeface="Wingdings" panose="05000000000000000000" pitchFamily="2" charset="2"/>
              <a:buChar char="ü"/>
            </a:pPr>
            <a:r>
              <a:rPr lang="en-US" sz="2400" b="1" dirty="0">
                <a:solidFill>
                  <a:srgbClr val="1D1815"/>
                </a:solidFill>
              </a:rPr>
              <a:t>Lead the way </a:t>
            </a:r>
            <a:r>
              <a:rPr lang="en-US" sz="2400" dirty="0">
                <a:solidFill>
                  <a:srgbClr val="1D1815"/>
                </a:solidFill>
              </a:rPr>
              <a:t>- Capital Grants</a:t>
            </a: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158414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US" sz="2800" b="1" dirty="0">
                <a:solidFill>
                  <a:schemeClr val="tx1"/>
                </a:solidFill>
              </a:rPr>
              <a:t>4 ACTIONS CITIES CAN TAKE TODAY</a:t>
            </a:r>
            <a:endParaRPr lang="en-GB" sz="2800" b="1" dirty="0">
              <a:solidFill>
                <a:schemeClr val="tx1"/>
              </a:solidFill>
            </a:endParaRP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7814400" cy="5861406"/>
          </a:xfrm>
        </p:spPr>
        <p:txBody>
          <a:bodyPr>
            <a:normAutofit/>
          </a:bodyPr>
          <a:lstStyle/>
          <a:p>
            <a:pPr>
              <a:buFont typeface="Wingdings" panose="05000000000000000000" pitchFamily="2" charset="2"/>
              <a:buChar char="ü"/>
            </a:pPr>
            <a:r>
              <a:rPr lang="en-US" sz="2400" dirty="0">
                <a:solidFill>
                  <a:srgbClr val="1D1815"/>
                </a:solidFill>
              </a:rPr>
              <a:t>Undertake large scale food waste awareness and prevention campaigns</a:t>
            </a:r>
          </a:p>
          <a:p>
            <a:pPr>
              <a:buFont typeface="Wingdings" panose="05000000000000000000" pitchFamily="2" charset="2"/>
              <a:buChar char="ü"/>
            </a:pPr>
            <a:r>
              <a:rPr lang="en-US" sz="2400" dirty="0">
                <a:solidFill>
                  <a:srgbClr val="1D1815"/>
                </a:solidFill>
              </a:rPr>
              <a:t>Require businesses to separately collect food waste</a:t>
            </a:r>
          </a:p>
          <a:p>
            <a:pPr>
              <a:buFont typeface="Wingdings" panose="05000000000000000000" pitchFamily="2" charset="2"/>
              <a:buChar char="ü"/>
            </a:pPr>
            <a:r>
              <a:rPr lang="en-US" sz="2400" dirty="0">
                <a:solidFill>
                  <a:srgbClr val="1D1815"/>
                </a:solidFill>
              </a:rPr>
              <a:t>Provide separate collection of food waste to households</a:t>
            </a:r>
          </a:p>
          <a:p>
            <a:pPr>
              <a:buFont typeface="Wingdings" panose="05000000000000000000" pitchFamily="2" charset="2"/>
              <a:buChar char="ü"/>
            </a:pPr>
            <a:r>
              <a:rPr lang="en-US" sz="2400" dirty="0">
                <a:solidFill>
                  <a:srgbClr val="1D1815"/>
                </a:solidFill>
              </a:rPr>
              <a:t>Require disposal of food waste in line with the food </a:t>
            </a:r>
            <a:r>
              <a:rPr lang="en-US" sz="2400">
                <a:solidFill>
                  <a:srgbClr val="1D1815"/>
                </a:solidFill>
              </a:rPr>
              <a:t>and drink waste </a:t>
            </a:r>
            <a:r>
              <a:rPr lang="en-US" sz="2400" dirty="0">
                <a:solidFill>
                  <a:srgbClr val="1D1815"/>
                </a:solidFill>
              </a:rPr>
              <a:t>hierarchy</a:t>
            </a: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130486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0862" y="1137738"/>
            <a:ext cx="6695288" cy="3264087"/>
          </a:xfrm>
        </p:spPr>
        <p:txBody>
          <a:bodyPr numCol="1">
            <a:noAutofit/>
          </a:bodyPr>
          <a:lstStyle/>
          <a:p>
            <a:pPr marL="0" indent="0" algn="ctr">
              <a:buNone/>
            </a:pPr>
            <a:endParaRPr lang="it-IT" sz="3200" dirty="0">
              <a:solidFill>
                <a:schemeClr val="accent6"/>
              </a:solidFill>
            </a:endParaRPr>
          </a:p>
          <a:p>
            <a:pPr marL="0" indent="0">
              <a:buNone/>
            </a:pPr>
            <a:r>
              <a:rPr lang="it-IT" sz="2800" b="1" dirty="0">
                <a:solidFill>
                  <a:schemeClr val="tx2"/>
                </a:solidFill>
              </a:rPr>
              <a:t>Charlotte Morton</a:t>
            </a:r>
          </a:p>
          <a:p>
            <a:pPr marL="0" indent="0">
              <a:buNone/>
            </a:pPr>
            <a:r>
              <a:rPr lang="it-IT" sz="2800" dirty="0">
                <a:solidFill>
                  <a:schemeClr val="tx2"/>
                </a:solidFill>
              </a:rPr>
              <a:t>Chief Executive</a:t>
            </a:r>
          </a:p>
          <a:p>
            <a:pPr marL="0" indent="0">
              <a:buNone/>
            </a:pPr>
            <a:br>
              <a:rPr lang="it-IT" sz="2800" dirty="0">
                <a:solidFill>
                  <a:schemeClr val="tx2"/>
                </a:solidFill>
              </a:rPr>
            </a:br>
            <a:endParaRPr lang="it-IT" sz="2800" dirty="0">
              <a:solidFill>
                <a:schemeClr val="tx2"/>
              </a:solidFill>
            </a:endParaRPr>
          </a:p>
          <a:p>
            <a:pPr marL="0" indent="0">
              <a:buNone/>
            </a:pPr>
            <a:r>
              <a:rPr lang="it-IT" sz="2800" dirty="0">
                <a:solidFill>
                  <a:schemeClr val="tx2"/>
                </a:solidFill>
                <a:hlinkClick r:id="rId3"/>
              </a:rPr>
              <a:t>cmorton@worldbiogasassociation.org</a:t>
            </a:r>
            <a:r>
              <a:rPr lang="it-IT" sz="2800" dirty="0">
                <a:solidFill>
                  <a:schemeClr val="tx2"/>
                </a:solidFill>
              </a:rPr>
              <a:t> </a:t>
            </a:r>
          </a:p>
          <a:p>
            <a:pPr marL="0" indent="0">
              <a:buNone/>
            </a:pPr>
            <a:r>
              <a:rPr lang="en-GB" sz="2800" dirty="0">
                <a:solidFill>
                  <a:schemeClr val="accent2"/>
                </a:solidFill>
                <a:hlinkClick r:id="rId4"/>
              </a:rPr>
              <a:t>www.worldbiogasassociation.org</a:t>
            </a:r>
            <a:endParaRPr lang="en-GB" sz="2800" dirty="0">
              <a:solidFill>
                <a:schemeClr val="accent2"/>
              </a:solidFill>
            </a:endParaRPr>
          </a:p>
          <a:p>
            <a:pPr marL="0" indent="0">
              <a:buNone/>
            </a:pPr>
            <a:endParaRPr lang="en-GB" sz="2800" dirty="0">
              <a:solidFill>
                <a:schemeClr val="accent2"/>
              </a:solidFill>
            </a:endParaRPr>
          </a:p>
          <a:p>
            <a:pPr marL="0" indent="0">
              <a:buNone/>
            </a:pPr>
            <a:br>
              <a:rPr lang="it-IT" sz="2800" dirty="0">
                <a:solidFill>
                  <a:schemeClr val="tx2"/>
                </a:solidFill>
              </a:rPr>
            </a:br>
            <a:br>
              <a:rPr lang="it-IT" sz="4400" dirty="0">
                <a:solidFill>
                  <a:schemeClr val="tx2"/>
                </a:solidFill>
              </a:rPr>
            </a:br>
            <a:endParaRPr lang="it-IT" sz="2000" b="1" dirty="0">
              <a:solidFill>
                <a:schemeClr val="tx2"/>
              </a:solidFill>
            </a:endParaRPr>
          </a:p>
          <a:p>
            <a:pPr marL="0" indent="0" algn="ctr">
              <a:buNone/>
            </a:pPr>
            <a:endParaRPr lang="it-IT" sz="2400" dirty="0">
              <a:solidFill>
                <a:schemeClr val="tx2"/>
              </a:solidFill>
            </a:endParaRPr>
          </a:p>
          <a:p>
            <a:pPr marL="0" indent="0" algn="ctr">
              <a:buNone/>
            </a:pPr>
            <a:endParaRPr lang="it-IT" sz="2400" dirty="0">
              <a:solidFill>
                <a:schemeClr val="tx2"/>
              </a:solidFill>
            </a:endParaRPr>
          </a:p>
        </p:txBody>
      </p:sp>
      <p:sp>
        <p:nvSpPr>
          <p:cNvPr id="5" name="Title 3">
            <a:extLst>
              <a:ext uri="{FF2B5EF4-FFF2-40B4-BE49-F238E27FC236}">
                <a16:creationId xmlns:a16="http://schemas.microsoft.com/office/drawing/2014/main" id="{590B8703-95B3-4DE3-8B04-FBFCDA88D620}"/>
              </a:ext>
            </a:extLst>
          </p:cNvPr>
          <p:cNvSpPr txBox="1">
            <a:spLocks/>
          </p:cNvSpPr>
          <p:nvPr/>
        </p:nvSpPr>
        <p:spPr>
          <a:xfrm>
            <a:off x="884583" y="5021055"/>
            <a:ext cx="7666275" cy="10439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spc="200" baseline="0">
                <a:solidFill>
                  <a:schemeClr val="tx2"/>
                </a:solidFill>
                <a:latin typeface="+mj-lt"/>
                <a:ea typeface="+mj-ea"/>
                <a:cs typeface="+mj-cs"/>
              </a:defRPr>
            </a:lvl1pPr>
          </a:lstStyle>
          <a:p>
            <a:endParaRPr lang="en-GB" b="1" dirty="0">
              <a:solidFill>
                <a:schemeClr val="tx1"/>
              </a:solidFill>
            </a:endParaRPr>
          </a:p>
        </p:txBody>
      </p:sp>
      <p:sp>
        <p:nvSpPr>
          <p:cNvPr id="10" name="TextBox 9">
            <a:extLst>
              <a:ext uri="{FF2B5EF4-FFF2-40B4-BE49-F238E27FC236}">
                <a16:creationId xmlns:a16="http://schemas.microsoft.com/office/drawing/2014/main" id="{41DC8136-652A-4C9C-A87E-D0464AC44531}"/>
              </a:ext>
            </a:extLst>
          </p:cNvPr>
          <p:cNvSpPr txBox="1"/>
          <p:nvPr/>
        </p:nvSpPr>
        <p:spPr>
          <a:xfrm>
            <a:off x="604723" y="2945196"/>
            <a:ext cx="6314288" cy="677108"/>
          </a:xfrm>
          <a:prstGeom prst="rect">
            <a:avLst/>
          </a:prstGeom>
          <a:noFill/>
        </p:spPr>
        <p:txBody>
          <a:bodyPr wrap="square">
            <a:spAutoFit/>
          </a:bodyPr>
          <a:lstStyle/>
          <a:p>
            <a:r>
              <a:rPr lang="en-US" sz="3800" b="1" spc="200" dirty="0">
                <a:solidFill>
                  <a:srgbClr val="F39517"/>
                </a:solidFill>
                <a:latin typeface="Calibri"/>
                <a:ea typeface="+mj-ea"/>
                <a:cs typeface="+mj-cs"/>
              </a:rPr>
              <a:t>World Biogas Association</a:t>
            </a:r>
            <a:endParaRPr lang="en-GB" dirty="0"/>
          </a:p>
        </p:txBody>
      </p:sp>
    </p:spTree>
    <p:extLst>
      <p:ext uri="{BB962C8B-B14F-4D97-AF65-F5344CB8AC3E}">
        <p14:creationId xmlns:p14="http://schemas.microsoft.com/office/powerpoint/2010/main" val="66470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178692"/>
            <a:ext cx="7886700" cy="569823"/>
          </a:xfrm>
        </p:spPr>
        <p:txBody>
          <a:bodyPr>
            <a:normAutofit fontScale="90000"/>
          </a:bodyPr>
          <a:lstStyle/>
          <a:p>
            <a:r>
              <a:rPr lang="en-GB" b="1" dirty="0">
                <a:solidFill>
                  <a:schemeClr val="tx1"/>
                </a:solidFill>
              </a:rPr>
              <a:t>WHO ARE WE?</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110894"/>
            <a:ext cx="8404950" cy="5568414"/>
          </a:xfrm>
        </p:spPr>
        <p:txBody>
          <a:bodyPr>
            <a:normAutofit/>
          </a:bodyPr>
          <a:lstStyle/>
          <a:p>
            <a:pPr>
              <a:buFont typeface="Wingdings" panose="05000000000000000000" pitchFamily="2" charset="2"/>
              <a:buChar char="Ø"/>
            </a:pPr>
            <a:r>
              <a:rPr lang="en-GB" sz="2000" dirty="0">
                <a:solidFill>
                  <a:schemeClr val="tx2"/>
                </a:solidFill>
              </a:rPr>
              <a:t>Founded in 2016 by national associations from the UK, USA and Italy and 20 founding company members</a:t>
            </a:r>
            <a:br>
              <a:rPr lang="en-GB" sz="2400" dirty="0">
                <a:solidFill>
                  <a:schemeClr val="tx2"/>
                </a:solidFill>
              </a:rPr>
            </a:br>
            <a:endParaRPr lang="en-GB" sz="2400" dirty="0">
              <a:solidFill>
                <a:schemeClr val="tx2"/>
              </a:solidFill>
            </a:endParaRPr>
          </a:p>
          <a:p>
            <a:pPr>
              <a:buFont typeface="Wingdings" panose="05000000000000000000" pitchFamily="2" charset="2"/>
              <a:buChar char="Ø"/>
            </a:pPr>
            <a:r>
              <a:rPr lang="en-GB" sz="2000" dirty="0">
                <a:solidFill>
                  <a:schemeClr val="tx2"/>
                </a:solidFill>
              </a:rPr>
              <a:t>Now represent ~ 100 organisations from around the world, </a:t>
            </a:r>
            <a:br>
              <a:rPr lang="en-GB" sz="2000" dirty="0">
                <a:solidFill>
                  <a:schemeClr val="tx2"/>
                </a:solidFill>
              </a:rPr>
            </a:br>
            <a:r>
              <a:rPr lang="en-GB" sz="2000" dirty="0">
                <a:solidFill>
                  <a:schemeClr val="tx2"/>
                </a:solidFill>
              </a:rPr>
              <a:t>including national associations from Latin America, Asia, Africa and </a:t>
            </a:r>
            <a:br>
              <a:rPr lang="en-GB" sz="2000" dirty="0">
                <a:solidFill>
                  <a:schemeClr val="tx2"/>
                </a:solidFill>
              </a:rPr>
            </a:br>
            <a:r>
              <a:rPr lang="en-GB" sz="2000" dirty="0">
                <a:solidFill>
                  <a:schemeClr val="tx2"/>
                </a:solidFill>
              </a:rPr>
              <a:t>Europe</a:t>
            </a:r>
            <a:br>
              <a:rPr lang="en-GB" sz="2000" dirty="0">
                <a:solidFill>
                  <a:schemeClr val="tx2"/>
                </a:solidFill>
              </a:rPr>
            </a:br>
            <a:endParaRPr lang="en-GB" sz="2000" dirty="0">
              <a:solidFill>
                <a:schemeClr val="tx2"/>
              </a:solidFill>
            </a:endParaRPr>
          </a:p>
          <a:p>
            <a:pPr>
              <a:buFont typeface="Wingdings" panose="05000000000000000000" pitchFamily="2" charset="2"/>
              <a:buChar char="Ø"/>
            </a:pPr>
            <a:r>
              <a:rPr lang="en-GB" sz="2000" dirty="0">
                <a:solidFill>
                  <a:schemeClr val="tx2"/>
                </a:solidFill>
              </a:rPr>
              <a:t>Observer with UNFCCC, member of CTCN, CCAC, GMI, and a</a:t>
            </a:r>
            <a:br>
              <a:rPr lang="en-GB" sz="2000" dirty="0">
                <a:solidFill>
                  <a:schemeClr val="tx2"/>
                </a:solidFill>
              </a:rPr>
            </a:br>
            <a:r>
              <a:rPr lang="en-GB" sz="2000" dirty="0">
                <a:solidFill>
                  <a:schemeClr val="tx2"/>
                </a:solidFill>
              </a:rPr>
              <a:t>partner of C40 Cities Network</a:t>
            </a:r>
            <a:br>
              <a:rPr lang="en-GB" sz="2400" dirty="0">
                <a:solidFill>
                  <a:schemeClr val="tx2"/>
                </a:solidFill>
              </a:rPr>
            </a:br>
            <a:endParaRPr lang="en-GB" sz="2400" dirty="0">
              <a:solidFill>
                <a:schemeClr val="tx2"/>
              </a:solidFill>
            </a:endParaRPr>
          </a:p>
          <a:p>
            <a:pPr>
              <a:buFont typeface="Wingdings" panose="05000000000000000000" pitchFamily="2" charset="2"/>
              <a:buChar char="Ø"/>
            </a:pPr>
            <a:r>
              <a:rPr lang="en-GB" sz="2000" dirty="0">
                <a:solidFill>
                  <a:schemeClr val="tx2"/>
                </a:solidFill>
              </a:rPr>
              <a:t>Cooperating with FAO, EU, UNEP, IEA among others</a:t>
            </a: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pic>
        <p:nvPicPr>
          <p:cNvPr id="5" name="Picture 4" descr="A picture containing drawing, food&#10;&#10;Description automatically generated">
            <a:extLst>
              <a:ext uri="{FF2B5EF4-FFF2-40B4-BE49-F238E27FC236}">
                <a16:creationId xmlns:a16="http://schemas.microsoft.com/office/drawing/2014/main" id="{74BC4D31-CB18-4741-B758-B77FEB3D2267}"/>
              </a:ext>
            </a:extLst>
          </p:cNvPr>
          <p:cNvPicPr>
            <a:picLocks noChangeAspect="1"/>
          </p:cNvPicPr>
          <p:nvPr/>
        </p:nvPicPr>
        <p:blipFill>
          <a:blip r:embed="rId2"/>
          <a:stretch>
            <a:fillRect/>
          </a:stretch>
        </p:blipFill>
        <p:spPr>
          <a:xfrm>
            <a:off x="6740692" y="3983848"/>
            <a:ext cx="785812" cy="79209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761F617-8112-4556-A59F-39EDB0756AD2}"/>
              </a:ext>
            </a:extLst>
          </p:cNvPr>
          <p:cNvPicPr>
            <a:picLocks noChangeAspect="1"/>
          </p:cNvPicPr>
          <p:nvPr/>
        </p:nvPicPr>
        <p:blipFill>
          <a:blip r:embed="rId3"/>
          <a:stretch>
            <a:fillRect/>
          </a:stretch>
        </p:blipFill>
        <p:spPr>
          <a:xfrm>
            <a:off x="7790740" y="4386277"/>
            <a:ext cx="927069" cy="317521"/>
          </a:xfrm>
          <a:prstGeom prst="rect">
            <a:avLst/>
          </a:prstGeom>
        </p:spPr>
      </p:pic>
      <p:pic>
        <p:nvPicPr>
          <p:cNvPr id="11" name="Picture 10" descr="A close up of a sign&#10;&#10;Description automatically generated">
            <a:extLst>
              <a:ext uri="{FF2B5EF4-FFF2-40B4-BE49-F238E27FC236}">
                <a16:creationId xmlns:a16="http://schemas.microsoft.com/office/drawing/2014/main" id="{05A03C85-099C-436E-B642-9D05DB3D7F59}"/>
              </a:ext>
            </a:extLst>
          </p:cNvPr>
          <p:cNvPicPr>
            <a:picLocks noChangeAspect="1"/>
          </p:cNvPicPr>
          <p:nvPr/>
        </p:nvPicPr>
        <p:blipFill>
          <a:blip r:embed="rId4"/>
          <a:stretch>
            <a:fillRect/>
          </a:stretch>
        </p:blipFill>
        <p:spPr>
          <a:xfrm>
            <a:off x="5189871" y="4917910"/>
            <a:ext cx="552450" cy="55245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DBA7B85-8BB8-47A0-A6D7-52FDDF47AACE}"/>
              </a:ext>
            </a:extLst>
          </p:cNvPr>
          <p:cNvPicPr>
            <a:picLocks noChangeAspect="1"/>
          </p:cNvPicPr>
          <p:nvPr/>
        </p:nvPicPr>
        <p:blipFill>
          <a:blip r:embed="rId5"/>
          <a:stretch>
            <a:fillRect/>
          </a:stretch>
        </p:blipFill>
        <p:spPr>
          <a:xfrm>
            <a:off x="7464593" y="4980949"/>
            <a:ext cx="1052513" cy="42637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72A9BE6-769B-4ECC-8F4E-285CFE3DC8C4}"/>
              </a:ext>
            </a:extLst>
          </p:cNvPr>
          <p:cNvPicPr>
            <a:picLocks noChangeAspect="1"/>
          </p:cNvPicPr>
          <p:nvPr/>
        </p:nvPicPr>
        <p:blipFill>
          <a:blip r:embed="rId6"/>
          <a:stretch>
            <a:fillRect/>
          </a:stretch>
        </p:blipFill>
        <p:spPr>
          <a:xfrm>
            <a:off x="7790740" y="1797132"/>
            <a:ext cx="900393" cy="165776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AE0F683-3536-4F9B-B902-22530569CD9B}"/>
              </a:ext>
            </a:extLst>
          </p:cNvPr>
          <p:cNvPicPr>
            <a:picLocks noChangeAspect="1"/>
          </p:cNvPicPr>
          <p:nvPr/>
        </p:nvPicPr>
        <p:blipFill>
          <a:blip r:embed="rId7"/>
          <a:stretch>
            <a:fillRect/>
          </a:stretch>
        </p:blipFill>
        <p:spPr>
          <a:xfrm>
            <a:off x="6004257" y="4957137"/>
            <a:ext cx="977568" cy="513223"/>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D9D5C853-E8F5-4D61-8311-15791C8B451C}"/>
              </a:ext>
            </a:extLst>
          </p:cNvPr>
          <p:cNvPicPr>
            <a:picLocks noChangeAspect="1"/>
          </p:cNvPicPr>
          <p:nvPr/>
        </p:nvPicPr>
        <p:blipFill>
          <a:blip r:embed="rId8"/>
          <a:stretch>
            <a:fillRect/>
          </a:stretch>
        </p:blipFill>
        <p:spPr>
          <a:xfrm>
            <a:off x="2402044" y="5921993"/>
            <a:ext cx="995363" cy="663576"/>
          </a:xfrm>
          <a:prstGeom prst="rect">
            <a:avLst/>
          </a:prstGeom>
        </p:spPr>
      </p:pic>
      <p:pic>
        <p:nvPicPr>
          <p:cNvPr id="21" name="Picture 20" descr="A close up of a sign&#10;&#10;Description automatically generated">
            <a:extLst>
              <a:ext uri="{FF2B5EF4-FFF2-40B4-BE49-F238E27FC236}">
                <a16:creationId xmlns:a16="http://schemas.microsoft.com/office/drawing/2014/main" id="{C654CB9D-B07E-4033-8464-2F8E57A72EDD}"/>
              </a:ext>
            </a:extLst>
          </p:cNvPr>
          <p:cNvPicPr>
            <a:picLocks noChangeAspect="1"/>
          </p:cNvPicPr>
          <p:nvPr/>
        </p:nvPicPr>
        <p:blipFill>
          <a:blip r:embed="rId9"/>
          <a:stretch>
            <a:fillRect/>
          </a:stretch>
        </p:blipFill>
        <p:spPr>
          <a:xfrm>
            <a:off x="3735486" y="5921993"/>
            <a:ext cx="667475" cy="667475"/>
          </a:xfrm>
          <a:prstGeom prst="rect">
            <a:avLst/>
          </a:prstGeom>
        </p:spPr>
      </p:pic>
      <p:pic>
        <p:nvPicPr>
          <p:cNvPr id="23" name="Picture 22" descr="A close up of a logo&#10;&#10;Description automatically generated">
            <a:extLst>
              <a:ext uri="{FF2B5EF4-FFF2-40B4-BE49-F238E27FC236}">
                <a16:creationId xmlns:a16="http://schemas.microsoft.com/office/drawing/2014/main" id="{C3D42339-77AA-4CCA-8DF6-2C5CA07FA5D5}"/>
              </a:ext>
            </a:extLst>
          </p:cNvPr>
          <p:cNvPicPr>
            <a:picLocks noChangeAspect="1"/>
          </p:cNvPicPr>
          <p:nvPr/>
        </p:nvPicPr>
        <p:blipFill>
          <a:blip r:embed="rId10"/>
          <a:stretch>
            <a:fillRect/>
          </a:stretch>
        </p:blipFill>
        <p:spPr>
          <a:xfrm>
            <a:off x="4741040" y="5921993"/>
            <a:ext cx="1001281" cy="664527"/>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F5EFFE8C-4202-4E8A-9F9C-1E76CDBEDC21}"/>
              </a:ext>
            </a:extLst>
          </p:cNvPr>
          <p:cNvPicPr>
            <a:picLocks noChangeAspect="1"/>
          </p:cNvPicPr>
          <p:nvPr/>
        </p:nvPicPr>
        <p:blipFill>
          <a:blip r:embed="rId11"/>
          <a:stretch>
            <a:fillRect/>
          </a:stretch>
        </p:blipFill>
        <p:spPr>
          <a:xfrm>
            <a:off x="6013208" y="5921993"/>
            <a:ext cx="1451385" cy="674960"/>
          </a:xfrm>
          <a:prstGeom prst="rect">
            <a:avLst/>
          </a:prstGeom>
        </p:spPr>
      </p:pic>
    </p:spTree>
    <p:extLst>
      <p:ext uri="{BB962C8B-B14F-4D97-AF65-F5344CB8AC3E}">
        <p14:creationId xmlns:p14="http://schemas.microsoft.com/office/powerpoint/2010/main" val="287423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GB" sz="2800" b="1" dirty="0">
                <a:solidFill>
                  <a:schemeClr val="tx1"/>
                </a:solidFill>
              </a:rPr>
              <a:t>WHY ARE ORGANIC WASTES A PROBLEM?</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7576275" cy="5861406"/>
          </a:xfrm>
        </p:spPr>
        <p:txBody>
          <a:bodyPr>
            <a:normAutofit/>
          </a:bodyPr>
          <a:lstStyle/>
          <a:p>
            <a:pPr>
              <a:buFont typeface="Wingdings" panose="05000000000000000000" pitchFamily="2" charset="2"/>
              <a:buChar char="ü"/>
            </a:pPr>
            <a:r>
              <a:rPr lang="en-US" sz="2400" dirty="0">
                <a:solidFill>
                  <a:srgbClr val="1D1815"/>
                </a:solidFill>
              </a:rPr>
              <a:t>Over 105 billion </a:t>
            </a:r>
            <a:r>
              <a:rPr lang="en-US" sz="2400" dirty="0" err="1">
                <a:solidFill>
                  <a:srgbClr val="1D1815"/>
                </a:solidFill>
              </a:rPr>
              <a:t>tonnes</a:t>
            </a:r>
            <a:r>
              <a:rPr lang="en-US" sz="2400" dirty="0">
                <a:solidFill>
                  <a:srgbClr val="1D1815"/>
                </a:solidFill>
              </a:rPr>
              <a:t> of organic wastes globally </a:t>
            </a:r>
          </a:p>
          <a:p>
            <a:pPr>
              <a:buFont typeface="Wingdings" panose="05000000000000000000" pitchFamily="2" charset="2"/>
              <a:buChar char="ü"/>
            </a:pPr>
            <a:r>
              <a:rPr lang="en-US" sz="2400" dirty="0">
                <a:solidFill>
                  <a:srgbClr val="1D1815"/>
                </a:solidFill>
              </a:rPr>
              <a:t>If not recycled, these emit methane and other GHG emissions</a:t>
            </a:r>
          </a:p>
          <a:p>
            <a:pPr>
              <a:buFont typeface="Wingdings" panose="05000000000000000000" pitchFamily="2" charset="2"/>
              <a:buChar char="ü"/>
            </a:pPr>
            <a:r>
              <a:rPr lang="en-US" sz="2400" dirty="0">
                <a:solidFill>
                  <a:srgbClr val="1D1815"/>
                </a:solidFill>
              </a:rPr>
              <a:t>Global Methane Assessment by CCAC demonstrated tackling methane is most ‘immediate and cost-effective’ way to keep global warming below 2C </a:t>
            </a:r>
          </a:p>
          <a:p>
            <a:pPr>
              <a:buFont typeface="Wingdings" panose="05000000000000000000" pitchFamily="2" charset="2"/>
              <a:buChar char="ü"/>
            </a:pPr>
            <a:r>
              <a:rPr lang="en-US" sz="2400" dirty="0">
                <a:solidFill>
                  <a:srgbClr val="1D1815"/>
                </a:solidFill>
              </a:rPr>
              <a:t>Rice stubble burning, manures, wastes and wastewater, are responsible for ~20% of total methane emissions</a:t>
            </a:r>
          </a:p>
          <a:p>
            <a:pPr>
              <a:buFont typeface="Wingdings" panose="05000000000000000000" pitchFamily="2" charset="2"/>
              <a:buChar char="ü"/>
            </a:pPr>
            <a:r>
              <a:rPr lang="en-US" sz="2400" dirty="0">
                <a:solidFill>
                  <a:srgbClr val="1D1815"/>
                </a:solidFill>
              </a:rPr>
              <a:t>Only 2% are treated and recycled</a:t>
            </a:r>
          </a:p>
          <a:p>
            <a:pPr marL="0" indent="0">
              <a:buNone/>
            </a:pPr>
            <a:endParaRPr lang="en-US" sz="2400" dirty="0">
              <a:solidFill>
                <a:srgbClr val="1D1815"/>
              </a:solidFill>
            </a:endParaRPr>
          </a:p>
          <a:p>
            <a:pPr>
              <a:buFont typeface="Wingdings" panose="05000000000000000000" pitchFamily="2" charset="2"/>
              <a:buChar char="ü"/>
            </a:pPr>
            <a:endParaRPr lang="en-US"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107363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GB" sz="2800" b="1" dirty="0">
                <a:solidFill>
                  <a:schemeClr val="tx1"/>
                </a:solidFill>
              </a:rPr>
              <a:t>WHY IS FOOD WASTE A PROBLEM?</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8223975" cy="5861406"/>
          </a:xfrm>
        </p:spPr>
        <p:txBody>
          <a:bodyPr>
            <a:normAutofit/>
          </a:bodyPr>
          <a:lstStyle/>
          <a:p>
            <a:pPr>
              <a:buFont typeface="Wingdings" panose="05000000000000000000" pitchFamily="2" charset="2"/>
              <a:buChar char="ü"/>
            </a:pPr>
            <a:r>
              <a:rPr lang="en-US" sz="2400" dirty="0">
                <a:solidFill>
                  <a:srgbClr val="1D1815"/>
                </a:solidFill>
              </a:rPr>
              <a:t>Greenhouse gas emissions   …8% of global emissions	</a:t>
            </a:r>
          </a:p>
          <a:p>
            <a:pPr>
              <a:buFont typeface="Wingdings" panose="05000000000000000000" pitchFamily="2" charset="2"/>
              <a:buChar char="ü"/>
            </a:pPr>
            <a:r>
              <a:rPr lang="en-US" sz="2400" dirty="0">
                <a:solidFill>
                  <a:srgbClr val="1D1815"/>
                </a:solidFill>
              </a:rPr>
              <a:t>Nutrient loss		              …52% of agricultural land</a:t>
            </a:r>
          </a:p>
          <a:p>
            <a:pPr>
              <a:buFont typeface="Wingdings" panose="05000000000000000000" pitchFamily="2" charset="2"/>
              <a:buChar char="ü"/>
            </a:pPr>
            <a:r>
              <a:rPr lang="en-US" sz="2400" dirty="0">
                <a:solidFill>
                  <a:srgbClr val="1D1815"/>
                </a:solidFill>
              </a:rPr>
              <a:t>Sanitation			…13-33% openly dumped</a:t>
            </a:r>
          </a:p>
          <a:p>
            <a:pPr>
              <a:buFont typeface="Wingdings" panose="05000000000000000000" pitchFamily="2" charset="2"/>
              <a:buChar char="ü"/>
            </a:pPr>
            <a:r>
              <a:rPr lang="en-US" sz="2400" dirty="0">
                <a:solidFill>
                  <a:srgbClr val="1D1815"/>
                </a:solidFill>
              </a:rPr>
              <a:t>Water footprint	              …3 times volume of Lake Geneva</a:t>
            </a:r>
          </a:p>
          <a:p>
            <a:pPr>
              <a:buFont typeface="Wingdings" panose="05000000000000000000" pitchFamily="2" charset="2"/>
              <a:buChar char="ü"/>
            </a:pPr>
            <a:r>
              <a:rPr lang="en-US" sz="2400" dirty="0">
                <a:solidFill>
                  <a:srgbClr val="1D1815"/>
                </a:solidFill>
              </a:rPr>
              <a:t>Ecological impacts		 …Intangible </a:t>
            </a:r>
          </a:p>
          <a:p>
            <a:pPr>
              <a:buFont typeface="Wingdings" panose="05000000000000000000" pitchFamily="2" charset="2"/>
              <a:buChar char="ü"/>
            </a:pPr>
            <a:r>
              <a:rPr lang="en-US" sz="2400" dirty="0">
                <a:solidFill>
                  <a:srgbClr val="1D1815"/>
                </a:solidFill>
              </a:rPr>
              <a:t>Economic impacts		 …2.6 trillion dollars</a:t>
            </a:r>
          </a:p>
          <a:p>
            <a:pPr>
              <a:buFont typeface="Wingdings" panose="05000000000000000000" pitchFamily="2" charset="2"/>
              <a:buChar char="ü"/>
            </a:pPr>
            <a:endParaRPr lang="en-US" sz="2400" dirty="0">
              <a:solidFill>
                <a:srgbClr val="1D1815"/>
              </a:solidFill>
            </a:endParaRPr>
          </a:p>
          <a:p>
            <a:pPr marL="0" indent="0">
              <a:buNone/>
            </a:pPr>
            <a:r>
              <a:rPr lang="en-US" sz="2400" dirty="0">
                <a:solidFill>
                  <a:srgbClr val="1D1815"/>
                </a:solidFill>
              </a:rPr>
              <a:t>In addition to the ethical argument against food waste, it has an impact on the people, environment and the economy</a:t>
            </a: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320400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54892"/>
            <a:ext cx="7886700" cy="735708"/>
          </a:xfrm>
        </p:spPr>
        <p:txBody>
          <a:bodyPr>
            <a:noAutofit/>
          </a:bodyPr>
          <a:lstStyle/>
          <a:p>
            <a:r>
              <a:rPr lang="en-GB" sz="2800" b="1" dirty="0">
                <a:solidFill>
                  <a:schemeClr val="tx1"/>
                </a:solidFill>
              </a:rPr>
              <a:t>FOOD WASTE AND MATERIALS HIERARCHY</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67542"/>
            <a:ext cx="8223975" cy="5861406"/>
          </a:xfrm>
        </p:spPr>
        <p:txBody>
          <a:bodyPr>
            <a:normAutofit/>
          </a:bodyPr>
          <a:lstStyle/>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pic>
        <p:nvPicPr>
          <p:cNvPr id="5" name="Picture 2">
            <a:extLst>
              <a:ext uri="{FF2B5EF4-FFF2-40B4-BE49-F238E27FC236}">
                <a16:creationId xmlns:a16="http://schemas.microsoft.com/office/drawing/2014/main" id="{52F445FB-5530-425C-A996-F760012E8E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40"/>
          <a:stretch/>
        </p:blipFill>
        <p:spPr bwMode="auto">
          <a:xfrm>
            <a:off x="723196" y="1552575"/>
            <a:ext cx="7175457"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79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09550"/>
            <a:ext cx="7886700" cy="866775"/>
          </a:xfrm>
        </p:spPr>
        <p:txBody>
          <a:bodyPr>
            <a:noAutofit/>
          </a:bodyPr>
          <a:lstStyle/>
          <a:p>
            <a:r>
              <a:rPr lang="en-US" sz="2800" b="1" dirty="0">
                <a:solidFill>
                  <a:schemeClr val="tx1"/>
                </a:solidFill>
              </a:rPr>
              <a:t>WHAT CAN CITIES DO TO PREVENT FOOD WASTE?</a:t>
            </a:r>
            <a:endParaRPr lang="en-GB" sz="2800" b="1" dirty="0">
              <a:solidFill>
                <a:schemeClr val="tx1"/>
              </a:solidFill>
            </a:endParaRP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400892"/>
            <a:ext cx="7042875" cy="5861406"/>
          </a:xfrm>
        </p:spPr>
        <p:txBody>
          <a:bodyPr>
            <a:normAutofit/>
          </a:bodyPr>
          <a:lstStyle/>
          <a:p>
            <a:pPr>
              <a:buFont typeface="Wingdings" panose="05000000000000000000" pitchFamily="2" charset="2"/>
              <a:buChar char="ü"/>
            </a:pPr>
            <a:r>
              <a:rPr lang="en-US" sz="2400" dirty="0">
                <a:solidFill>
                  <a:srgbClr val="1D1815"/>
                </a:solidFill>
              </a:rPr>
              <a:t>Quantification and </a:t>
            </a:r>
            <a:r>
              <a:rPr lang="en-US" sz="2400" dirty="0" err="1">
                <a:solidFill>
                  <a:srgbClr val="1D1815"/>
                </a:solidFill>
              </a:rPr>
              <a:t>characterisation</a:t>
            </a:r>
            <a:r>
              <a:rPr lang="en-US" sz="2400" dirty="0">
                <a:solidFill>
                  <a:srgbClr val="1D1815"/>
                </a:solidFill>
              </a:rPr>
              <a:t> of food waste</a:t>
            </a:r>
          </a:p>
          <a:p>
            <a:pPr>
              <a:buFont typeface="Wingdings" panose="05000000000000000000" pitchFamily="2" charset="2"/>
              <a:buChar char="ü"/>
            </a:pPr>
            <a:r>
              <a:rPr lang="en-US" sz="2400" dirty="0">
                <a:solidFill>
                  <a:srgbClr val="1D1815"/>
                </a:solidFill>
              </a:rPr>
              <a:t>Engagement and reporting</a:t>
            </a:r>
          </a:p>
          <a:p>
            <a:pPr>
              <a:buFont typeface="Wingdings" panose="05000000000000000000" pitchFamily="2" charset="2"/>
              <a:buChar char="ü"/>
            </a:pPr>
            <a:r>
              <a:rPr lang="en-US" sz="2400" dirty="0" err="1">
                <a:solidFill>
                  <a:srgbClr val="1D1815"/>
                </a:solidFill>
              </a:rPr>
              <a:t>Organisation</a:t>
            </a:r>
            <a:r>
              <a:rPr lang="en-US" sz="2400" dirty="0">
                <a:solidFill>
                  <a:srgbClr val="1D1815"/>
                </a:solidFill>
              </a:rPr>
              <a:t> - level initiatives</a:t>
            </a:r>
          </a:p>
          <a:p>
            <a:pPr>
              <a:buFont typeface="Wingdings" panose="05000000000000000000" pitchFamily="2" charset="2"/>
              <a:buChar char="ü"/>
            </a:pPr>
            <a:r>
              <a:rPr lang="en-US" sz="2400" dirty="0">
                <a:solidFill>
                  <a:srgbClr val="1D1815"/>
                </a:solidFill>
              </a:rPr>
              <a:t>Regulatory initiatives</a:t>
            </a:r>
          </a:p>
          <a:p>
            <a:pPr>
              <a:buFont typeface="Wingdings" panose="05000000000000000000" pitchFamily="2" charset="2"/>
              <a:buChar char="ü"/>
            </a:pPr>
            <a:r>
              <a:rPr lang="en-US" sz="2400" dirty="0">
                <a:solidFill>
                  <a:srgbClr val="1D1815"/>
                </a:solidFill>
              </a:rPr>
              <a:t>Raising awareness and communication policies</a:t>
            </a:r>
          </a:p>
          <a:p>
            <a:pPr>
              <a:buFont typeface="Wingdings" panose="05000000000000000000" pitchFamily="2" charset="2"/>
              <a:buChar char="ü"/>
            </a:pPr>
            <a:endParaRPr lang="en-US"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262052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09550"/>
            <a:ext cx="7886700" cy="866775"/>
          </a:xfrm>
        </p:spPr>
        <p:txBody>
          <a:bodyPr>
            <a:noAutofit/>
          </a:bodyPr>
          <a:lstStyle/>
          <a:p>
            <a:r>
              <a:rPr lang="en-US" sz="2800" b="1" dirty="0">
                <a:solidFill>
                  <a:schemeClr val="tx1"/>
                </a:solidFill>
              </a:rPr>
              <a:t>HOW CAN CITIES COLLECT FOOD WASTE SEPARATELY?</a:t>
            </a:r>
            <a:endParaRPr lang="en-GB" sz="2800" b="1" dirty="0">
              <a:solidFill>
                <a:schemeClr val="tx1"/>
              </a:solidFill>
            </a:endParaRP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419224"/>
            <a:ext cx="7042875" cy="5709723"/>
          </a:xfrm>
        </p:spPr>
        <p:txBody>
          <a:bodyPr>
            <a:normAutofit/>
          </a:bodyPr>
          <a:lstStyle/>
          <a:p>
            <a:pPr>
              <a:buFont typeface="Wingdings" panose="05000000000000000000" pitchFamily="2" charset="2"/>
              <a:buChar char="ü"/>
            </a:pPr>
            <a:r>
              <a:rPr lang="en-US" sz="2400" dirty="0">
                <a:solidFill>
                  <a:srgbClr val="1D1815"/>
                </a:solidFill>
              </a:rPr>
              <a:t>Auckland, New Zealand</a:t>
            </a:r>
          </a:p>
          <a:p>
            <a:pPr>
              <a:buFont typeface="Wingdings" panose="05000000000000000000" pitchFamily="2" charset="2"/>
              <a:buChar char="ü"/>
            </a:pPr>
            <a:r>
              <a:rPr lang="en-US" sz="2400" dirty="0" err="1">
                <a:solidFill>
                  <a:srgbClr val="1D1815"/>
                </a:solidFill>
              </a:rPr>
              <a:t>Cajica</a:t>
            </a:r>
            <a:r>
              <a:rPr lang="en-US" sz="2400" dirty="0">
                <a:solidFill>
                  <a:srgbClr val="1D1815"/>
                </a:solidFill>
              </a:rPr>
              <a:t>, Colombia</a:t>
            </a:r>
          </a:p>
          <a:p>
            <a:pPr>
              <a:buFont typeface="Wingdings" panose="05000000000000000000" pitchFamily="2" charset="2"/>
              <a:buChar char="ü"/>
            </a:pPr>
            <a:r>
              <a:rPr lang="en-US" sz="2400" dirty="0">
                <a:solidFill>
                  <a:srgbClr val="1D1815"/>
                </a:solidFill>
              </a:rPr>
              <a:t>Copenhagen, Denmark</a:t>
            </a:r>
          </a:p>
          <a:p>
            <a:pPr>
              <a:buFont typeface="Wingdings" panose="05000000000000000000" pitchFamily="2" charset="2"/>
              <a:buChar char="ü"/>
            </a:pPr>
            <a:r>
              <a:rPr lang="en-US" sz="2400" dirty="0" err="1">
                <a:solidFill>
                  <a:srgbClr val="1D1815"/>
                </a:solidFill>
              </a:rPr>
              <a:t>Hartberg</a:t>
            </a:r>
            <a:r>
              <a:rPr lang="en-US" sz="2400" dirty="0">
                <a:solidFill>
                  <a:srgbClr val="1D1815"/>
                </a:solidFill>
              </a:rPr>
              <a:t>, Austria</a:t>
            </a:r>
          </a:p>
          <a:p>
            <a:pPr>
              <a:buFont typeface="Wingdings" panose="05000000000000000000" pitchFamily="2" charset="2"/>
              <a:buChar char="ü"/>
            </a:pPr>
            <a:r>
              <a:rPr lang="en-US" sz="2400" dirty="0">
                <a:solidFill>
                  <a:srgbClr val="1D1815"/>
                </a:solidFill>
              </a:rPr>
              <a:t>Milan, Italy</a:t>
            </a:r>
          </a:p>
          <a:p>
            <a:pPr>
              <a:buFont typeface="Wingdings" panose="05000000000000000000" pitchFamily="2" charset="2"/>
              <a:buChar char="ü"/>
            </a:pPr>
            <a:r>
              <a:rPr lang="en-US" sz="2400" dirty="0">
                <a:solidFill>
                  <a:srgbClr val="1D1815"/>
                </a:solidFill>
              </a:rPr>
              <a:t>Minneapolis, USA</a:t>
            </a:r>
          </a:p>
          <a:p>
            <a:pPr>
              <a:buFont typeface="Wingdings" panose="05000000000000000000" pitchFamily="2" charset="2"/>
              <a:buChar char="ü"/>
            </a:pPr>
            <a:r>
              <a:rPr lang="en-US" sz="2400" dirty="0">
                <a:solidFill>
                  <a:srgbClr val="1D1815"/>
                </a:solidFill>
              </a:rPr>
              <a:t>New York, USA</a:t>
            </a:r>
          </a:p>
          <a:p>
            <a:pPr>
              <a:buFont typeface="Wingdings" panose="05000000000000000000" pitchFamily="2" charset="2"/>
              <a:buChar char="ü"/>
            </a:pPr>
            <a:r>
              <a:rPr lang="en-US" sz="2400" dirty="0">
                <a:solidFill>
                  <a:srgbClr val="1D1815"/>
                </a:solidFill>
              </a:rPr>
              <a:t>Oslo, Norway</a:t>
            </a:r>
          </a:p>
          <a:p>
            <a:pPr>
              <a:buFont typeface="Wingdings" panose="05000000000000000000" pitchFamily="2" charset="2"/>
              <a:buChar char="ü"/>
            </a:pPr>
            <a:r>
              <a:rPr lang="en-US" sz="2400" dirty="0">
                <a:solidFill>
                  <a:srgbClr val="1D1815"/>
                </a:solidFill>
              </a:rPr>
              <a:t>Seoul, South Korea</a:t>
            </a: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278196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09550"/>
            <a:ext cx="7886700" cy="866775"/>
          </a:xfrm>
        </p:spPr>
        <p:txBody>
          <a:bodyPr>
            <a:noAutofit/>
          </a:bodyPr>
          <a:lstStyle/>
          <a:p>
            <a:r>
              <a:rPr lang="en-US" sz="2800" b="1" dirty="0">
                <a:solidFill>
                  <a:schemeClr val="tx1"/>
                </a:solidFill>
              </a:rPr>
              <a:t>CAJICA, COLOMBIA</a:t>
            </a: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257299"/>
            <a:ext cx="7042875" cy="5709723"/>
          </a:xfrm>
        </p:spPr>
        <p:txBody>
          <a:bodyPr>
            <a:normAutofit fontScale="92500"/>
          </a:bodyPr>
          <a:lstStyle/>
          <a:p>
            <a:pPr>
              <a:buFont typeface="Wingdings" panose="05000000000000000000" pitchFamily="2" charset="2"/>
              <a:buChar char="ü"/>
            </a:pPr>
            <a:r>
              <a:rPr lang="en-US" sz="2400" dirty="0">
                <a:solidFill>
                  <a:srgbClr val="1D1815"/>
                </a:solidFill>
              </a:rPr>
              <a:t>EPC and IBICOL have been running a door-to door organic waste collection </a:t>
            </a:r>
            <a:r>
              <a:rPr lang="en-US" sz="2400" dirty="0" err="1">
                <a:solidFill>
                  <a:srgbClr val="1D1815"/>
                </a:solidFill>
              </a:rPr>
              <a:t>programme</a:t>
            </a:r>
            <a:r>
              <a:rPr lang="en-US" sz="2400" dirty="0">
                <a:solidFill>
                  <a:srgbClr val="1D1815"/>
                </a:solidFill>
              </a:rPr>
              <a:t> since 2008. </a:t>
            </a:r>
          </a:p>
          <a:p>
            <a:pPr>
              <a:buFont typeface="Wingdings" panose="05000000000000000000" pitchFamily="2" charset="2"/>
              <a:buChar char="ü"/>
            </a:pPr>
            <a:r>
              <a:rPr lang="en-US" sz="2400" dirty="0">
                <a:solidFill>
                  <a:srgbClr val="1D1815"/>
                </a:solidFill>
              </a:rPr>
              <a:t>The collection </a:t>
            </a:r>
            <a:r>
              <a:rPr lang="en-US" sz="2400" dirty="0" err="1">
                <a:solidFill>
                  <a:srgbClr val="1D1815"/>
                </a:solidFill>
              </a:rPr>
              <a:t>programme</a:t>
            </a:r>
            <a:r>
              <a:rPr lang="en-US" sz="2400" dirty="0">
                <a:solidFill>
                  <a:srgbClr val="1D1815"/>
                </a:solidFill>
              </a:rPr>
              <a:t> serves 25,000 houses and 88,000 inhabitants. </a:t>
            </a:r>
          </a:p>
          <a:p>
            <a:pPr>
              <a:buFont typeface="Wingdings" panose="05000000000000000000" pitchFamily="2" charset="2"/>
              <a:buChar char="ü"/>
            </a:pPr>
            <a:r>
              <a:rPr lang="en-US" sz="2400" dirty="0">
                <a:solidFill>
                  <a:srgbClr val="1D1815"/>
                </a:solidFill>
              </a:rPr>
              <a:t>Organic waste collected in a plastic bucket with holes to drain liquid produced by accumulated waste</a:t>
            </a:r>
          </a:p>
          <a:p>
            <a:pPr>
              <a:buFont typeface="Wingdings" panose="05000000000000000000" pitchFamily="2" charset="2"/>
              <a:buChar char="ü"/>
            </a:pPr>
            <a:r>
              <a:rPr lang="en-US" sz="2400" dirty="0">
                <a:solidFill>
                  <a:srgbClr val="1D1815"/>
                </a:solidFill>
              </a:rPr>
              <a:t>The bucket is pre-applied with effective microorganisms and a rice/wheat bran based material that aid the composting of the organic matter </a:t>
            </a:r>
          </a:p>
          <a:p>
            <a:pPr>
              <a:buFont typeface="Wingdings" panose="05000000000000000000" pitchFamily="2" charset="2"/>
              <a:buChar char="ü"/>
            </a:pPr>
            <a:r>
              <a:rPr lang="en-US" sz="2400" dirty="0">
                <a:solidFill>
                  <a:srgbClr val="1D1815"/>
                </a:solidFill>
              </a:rPr>
              <a:t>Waste collected once a week and transported to a composting site</a:t>
            </a:r>
          </a:p>
          <a:p>
            <a:pPr>
              <a:buFont typeface="Wingdings" panose="05000000000000000000" pitchFamily="2" charset="2"/>
              <a:buChar char="ü"/>
            </a:pPr>
            <a:r>
              <a:rPr lang="en-US" sz="2400" dirty="0">
                <a:solidFill>
                  <a:srgbClr val="1D1815"/>
                </a:solidFill>
              </a:rPr>
              <a:t>The education and involvement of residents identified as key</a:t>
            </a:r>
          </a:p>
          <a:p>
            <a:pPr>
              <a:buFont typeface="Wingdings" panose="05000000000000000000" pitchFamily="2" charset="2"/>
              <a:buChar char="ü"/>
            </a:pPr>
            <a:r>
              <a:rPr lang="en-US" sz="2400" dirty="0">
                <a:solidFill>
                  <a:srgbClr val="1D1815"/>
                </a:solidFill>
              </a:rPr>
              <a:t>It reduced illegal dumping, raised public awareness about recycling and encouraged home growing of food</a:t>
            </a: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spTree>
    <p:extLst>
      <p:ext uri="{BB962C8B-B14F-4D97-AF65-F5344CB8AC3E}">
        <p14:creationId xmlns:p14="http://schemas.microsoft.com/office/powerpoint/2010/main" val="61893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96B6-1AEB-43B2-8E3C-D9730F2C5338}"/>
              </a:ext>
            </a:extLst>
          </p:cNvPr>
          <p:cNvSpPr>
            <a:spLocks noGrp="1"/>
          </p:cNvSpPr>
          <p:nvPr>
            <p:ph type="title"/>
          </p:nvPr>
        </p:nvSpPr>
        <p:spPr>
          <a:xfrm>
            <a:off x="367575" y="209550"/>
            <a:ext cx="7886700" cy="866775"/>
          </a:xfrm>
        </p:spPr>
        <p:txBody>
          <a:bodyPr>
            <a:noAutofit/>
          </a:bodyPr>
          <a:lstStyle/>
          <a:p>
            <a:r>
              <a:rPr lang="en-US" sz="2800" b="1" dirty="0">
                <a:solidFill>
                  <a:schemeClr val="tx1"/>
                </a:solidFill>
              </a:rPr>
              <a:t>HOW CAN CITIES TREAT THE COLLECTED FOOD WASTE?</a:t>
            </a:r>
            <a:endParaRPr lang="en-GB" sz="2800" b="1" dirty="0">
              <a:solidFill>
                <a:schemeClr val="tx1"/>
              </a:solidFill>
            </a:endParaRPr>
          </a:p>
        </p:txBody>
      </p:sp>
      <p:sp>
        <p:nvSpPr>
          <p:cNvPr id="4" name="Content Placeholder 3">
            <a:extLst>
              <a:ext uri="{FF2B5EF4-FFF2-40B4-BE49-F238E27FC236}">
                <a16:creationId xmlns:a16="http://schemas.microsoft.com/office/drawing/2014/main" id="{2C46953E-2A8E-4274-8514-D68D70E3A235}"/>
              </a:ext>
            </a:extLst>
          </p:cNvPr>
          <p:cNvSpPr>
            <a:spLocks noGrp="1"/>
          </p:cNvSpPr>
          <p:nvPr>
            <p:ph idx="1"/>
          </p:nvPr>
        </p:nvSpPr>
        <p:spPr>
          <a:xfrm>
            <a:off x="367575" y="1419224"/>
            <a:ext cx="7042875" cy="5709723"/>
          </a:xfrm>
        </p:spPr>
        <p:txBody>
          <a:bodyPr>
            <a:normAutofit/>
          </a:bodyPr>
          <a:lstStyle/>
          <a:p>
            <a:pPr marL="0" indent="0">
              <a:buNone/>
            </a:pPr>
            <a:endParaRPr lang="en-GB" sz="2400" dirty="0">
              <a:solidFill>
                <a:srgbClr val="1D1815"/>
              </a:solidFill>
            </a:endParaRPr>
          </a:p>
          <a:p>
            <a:pPr marL="0" indent="0">
              <a:buNone/>
            </a:pPr>
            <a:endParaRPr lang="en-GB" sz="2400" dirty="0">
              <a:solidFill>
                <a:srgbClr val="1D1815"/>
              </a:solidFill>
            </a:endParaRPr>
          </a:p>
          <a:p>
            <a:pPr marL="0" indent="0">
              <a:buNone/>
            </a:pPr>
            <a:endParaRPr lang="en-GB" sz="2400" dirty="0">
              <a:solidFill>
                <a:srgbClr val="1D1815"/>
              </a:solidFill>
            </a:endParaRPr>
          </a:p>
          <a:p>
            <a:endParaRPr lang="en-GB" sz="2400" dirty="0"/>
          </a:p>
        </p:txBody>
      </p:sp>
      <p:pic>
        <p:nvPicPr>
          <p:cNvPr id="5" name="Content Placeholder 5">
            <a:extLst>
              <a:ext uri="{FF2B5EF4-FFF2-40B4-BE49-F238E27FC236}">
                <a16:creationId xmlns:a16="http://schemas.microsoft.com/office/drawing/2014/main" id="{D836B229-B8F5-4DA3-9CDB-02D919C48198}"/>
              </a:ext>
            </a:extLst>
          </p:cNvPr>
          <p:cNvPicPr>
            <a:picLocks noChangeAspect="1"/>
          </p:cNvPicPr>
          <p:nvPr/>
        </p:nvPicPr>
        <p:blipFill>
          <a:blip r:embed="rId3"/>
          <a:stretch>
            <a:fillRect/>
          </a:stretch>
        </p:blipFill>
        <p:spPr>
          <a:xfrm>
            <a:off x="628625" y="1419224"/>
            <a:ext cx="7625650" cy="4776787"/>
          </a:xfrm>
          <a:prstGeom prst="rect">
            <a:avLst/>
          </a:prstGeom>
        </p:spPr>
      </p:pic>
    </p:spTree>
    <p:extLst>
      <p:ext uri="{BB962C8B-B14F-4D97-AF65-F5344CB8AC3E}">
        <p14:creationId xmlns:p14="http://schemas.microsoft.com/office/powerpoint/2010/main" val="3583594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IZELISTINDEX" val="0"/>
  <p:tag name="SAFEMARGIN" val="0"/>
  <p:tag name="VERTICALOFFSET" val="0"/>
  <p:tag name="HORIZONTALOFFSET" val="0"/>
  <p:tag name="CUSTOMNAME" val="%f_Resized"/>
  <p:tag name="NAMEOPTION" val="RESIZED_LAST"/>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WBA Colours">
      <a:dk1>
        <a:srgbClr val="F39517"/>
      </a:dk1>
      <a:lt1>
        <a:srgbClr val="FFFFFF"/>
      </a:lt1>
      <a:dk2>
        <a:srgbClr val="053F3C"/>
      </a:dk2>
      <a:lt2>
        <a:srgbClr val="FFFFFF"/>
      </a:lt2>
      <a:accent1>
        <a:srgbClr val="053E3D"/>
      </a:accent1>
      <a:accent2>
        <a:srgbClr val="ED7D31"/>
      </a:accent2>
      <a:accent3>
        <a:srgbClr val="8A837F"/>
      </a:accent3>
      <a:accent4>
        <a:srgbClr val="DDD7CB"/>
      </a:accent4>
      <a:accent5>
        <a:srgbClr val="F49516"/>
      </a:accent5>
      <a:accent6>
        <a:srgbClr val="053E3D"/>
      </a:accent6>
      <a:hlink>
        <a:srgbClr val="053E3D"/>
      </a:hlink>
      <a:folHlink>
        <a:srgbClr val="DDD6C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1431</Words>
  <Application>Microsoft Office PowerPoint</Application>
  <PresentationFormat>On-screen Show (4:3)</PresentationFormat>
  <Paragraphs>179</Paragraphs>
  <Slides>16</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Wingdings</vt:lpstr>
      <vt:lpstr>1_Custom Design</vt:lpstr>
      <vt:lpstr>2_Custom Design</vt:lpstr>
      <vt:lpstr>Office Theme</vt:lpstr>
      <vt:lpstr>SABIA National Biogas Conference</vt:lpstr>
      <vt:lpstr>WHO ARE WE?</vt:lpstr>
      <vt:lpstr>WHY ARE ORGANIC WASTES A PROBLEM?</vt:lpstr>
      <vt:lpstr>WHY IS FOOD WASTE A PROBLEM?</vt:lpstr>
      <vt:lpstr>FOOD WASTE AND MATERIALS HIERARCHY</vt:lpstr>
      <vt:lpstr>WHAT CAN CITIES DO TO PREVENT FOOD WASTE?</vt:lpstr>
      <vt:lpstr>HOW CAN CITIES COLLECT FOOD WASTE SEPARATELY?</vt:lpstr>
      <vt:lpstr>CAJICA, COLOMBIA</vt:lpstr>
      <vt:lpstr>HOW CAN CITIES TREAT THE COLLECTED FOOD WASTE?</vt:lpstr>
      <vt:lpstr>ANAEROBIC DIGESTION (AD)</vt:lpstr>
      <vt:lpstr>WHAT CAN AD CONTRIBUTE?</vt:lpstr>
      <vt:lpstr>PRODUCTS OF AD</vt:lpstr>
      <vt:lpstr>SETTING THE BAR HIGH!</vt:lpstr>
      <vt:lpstr>POLICY OPTIONS TO SUPPORT THE TARGETS</vt:lpstr>
      <vt:lpstr>4 ACTIONS CITIES CAN TAKE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Biogas Association Conference</dc:title>
  <dc:creator>David Newman</dc:creator>
  <cp:lastModifiedBy>Robert Zlokower</cp:lastModifiedBy>
  <cp:revision>59</cp:revision>
  <dcterms:created xsi:type="dcterms:W3CDTF">2020-08-20T12:13:05Z</dcterms:created>
  <dcterms:modified xsi:type="dcterms:W3CDTF">2021-11-25T14:33:04Z</dcterms:modified>
</cp:coreProperties>
</file>